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00" r:id="rId2"/>
    <p:sldId id="301" r:id="rId3"/>
    <p:sldId id="258" r:id="rId4"/>
    <p:sldId id="299" r:id="rId5"/>
    <p:sldId id="291" r:id="rId6"/>
    <p:sldId id="292" r:id="rId7"/>
    <p:sldId id="262" r:id="rId8"/>
    <p:sldId id="305" r:id="rId9"/>
    <p:sldId id="263" r:id="rId10"/>
    <p:sldId id="296" r:id="rId11"/>
    <p:sldId id="297" r:id="rId12"/>
    <p:sldId id="298" r:id="rId13"/>
    <p:sldId id="267" r:id="rId14"/>
    <p:sldId id="268" r:id="rId15"/>
    <p:sldId id="290" r:id="rId16"/>
    <p:sldId id="269" r:id="rId17"/>
    <p:sldId id="270" r:id="rId18"/>
    <p:sldId id="271" r:id="rId19"/>
    <p:sldId id="272" r:id="rId20"/>
    <p:sldId id="304" r:id="rId21"/>
    <p:sldId id="273" r:id="rId22"/>
    <p:sldId id="274" r:id="rId23"/>
    <p:sldId id="275" r:id="rId24"/>
    <p:sldId id="276" r:id="rId25"/>
    <p:sldId id="277" r:id="rId26"/>
    <p:sldId id="278" r:id="rId27"/>
    <p:sldId id="302" r:id="rId28"/>
    <p:sldId id="281" r:id="rId29"/>
    <p:sldId id="282" r:id="rId30"/>
    <p:sldId id="283" r:id="rId31"/>
    <p:sldId id="307" r:id="rId32"/>
    <p:sldId id="284" r:id="rId33"/>
    <p:sldId id="306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Arial" panose="020B0604020202020204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ovelo" panose="020F0502020204030204" pitchFamily="34" charset="0"/>
      <p:regular r:id="rId44"/>
      <p:bold r:id="rId45"/>
      <p:italic r:id="rId46"/>
      <p:boldItalic r:id="rId47"/>
    </p:embeddedFont>
    <p:embeddedFont>
      <p:font typeface="Montserrat SemiBold" panose="020F0502020204030204" pitchFamily="3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Open Sans Bold" panose="020B0806030504020204" pitchFamily="34" charset="0"/>
      <p:regular r:id="rId56"/>
      <p:bold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Bold" panose="02000000000000000000" pitchFamily="2" charset="0"/>
      <p:regular r:id="rId62"/>
      <p:bold r:id="rId63"/>
    </p:embeddedFont>
    <p:embeddedFont>
      <p:font typeface="Ubuntu" panose="020B0504030602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F58451-E5C4-834C-AD64-4CF0AC0FF8DF}">
          <p14:sldIdLst>
            <p14:sldId id="300"/>
            <p14:sldId id="301"/>
            <p14:sldId id="258"/>
            <p14:sldId id="299"/>
            <p14:sldId id="291"/>
            <p14:sldId id="292"/>
            <p14:sldId id="262"/>
            <p14:sldId id="305"/>
            <p14:sldId id="263"/>
            <p14:sldId id="296"/>
            <p14:sldId id="297"/>
            <p14:sldId id="298"/>
            <p14:sldId id="267"/>
            <p14:sldId id="268"/>
            <p14:sldId id="290"/>
            <p14:sldId id="269"/>
            <p14:sldId id="270"/>
            <p14:sldId id="271"/>
            <p14:sldId id="272"/>
            <p14:sldId id="304"/>
            <p14:sldId id="273"/>
            <p14:sldId id="274"/>
            <p14:sldId id="275"/>
            <p14:sldId id="276"/>
            <p14:sldId id="277"/>
            <p14:sldId id="278"/>
            <p14:sldId id="302"/>
            <p14:sldId id="281"/>
            <p14:sldId id="282"/>
            <p14:sldId id="283"/>
            <p14:sldId id="307"/>
            <p14:sldId id="284"/>
            <p14:sldId id="306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447" autoAdjust="0"/>
  </p:normalViewPr>
  <p:slideViewPr>
    <p:cSldViewPr>
      <p:cViewPr>
        <p:scale>
          <a:sx n="64" d="100"/>
          <a:sy n="64" d="100"/>
        </p:scale>
        <p:origin x="62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0" name="Google Shape;45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Mendapatkan pendapatan yang tinggi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Membuat model machine learning yang bisa mencapai goals</a:t>
            </a:r>
            <a:endParaRPr/>
          </a:p>
        </p:txBody>
      </p:sp>
      <p:sp>
        <p:nvSpPr>
          <p:cNvPr id="452" name="Google Shape;45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33.png"/><Relationship Id="rId15" Type="http://schemas.openxmlformats.org/officeDocument/2006/relationships/image" Target="../media/image640.png"/><Relationship Id="rId10" Type="http://schemas.openxmlformats.org/officeDocument/2006/relationships/image" Target="../media/image74.png"/><Relationship Id="rId4" Type="http://schemas.openxmlformats.org/officeDocument/2006/relationships/image" Target="../media/image27.png"/><Relationship Id="rId9" Type="http://schemas.openxmlformats.org/officeDocument/2006/relationships/image" Target="../media/image73.png"/><Relationship Id="rId1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3" Type="http://schemas.openxmlformats.org/officeDocument/2006/relationships/image" Target="../media/image78.svg"/><Relationship Id="rId12" Type="http://schemas.openxmlformats.org/officeDocument/2006/relationships/image" Target="../media/image81.png"/><Relationship Id="rId17" Type="http://schemas.openxmlformats.org/officeDocument/2006/relationships/image" Target="../media/image82.png"/><Relationship Id="rId2" Type="http://schemas.openxmlformats.org/officeDocument/2006/relationships/image" Target="../media/image77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0.png"/><Relationship Id="rId5" Type="http://schemas.openxmlformats.org/officeDocument/2006/relationships/image" Target="../media/image2.png"/><Relationship Id="rId15" Type="http://schemas.openxmlformats.org/officeDocument/2006/relationships/image" Target="../media/image82.png"/><Relationship Id="rId10" Type="http://schemas.openxmlformats.org/officeDocument/2006/relationships/slide" Target="slide16.xml"/><Relationship Id="rId4" Type="http://schemas.openxmlformats.org/officeDocument/2006/relationships/image" Target="../media/image79.jpe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7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7.png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23.xml"/><Relationship Id="rId5" Type="http://schemas.openxmlformats.org/officeDocument/2006/relationships/image" Target="../media/image96.svg"/><Relationship Id="rId15" Type="http://schemas.openxmlformats.org/officeDocument/2006/relationships/image" Target="../media/image99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Relationship Id="rId14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730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slide" Target="slide3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image" Target="../media/image117.png"/><Relationship Id="rId3" Type="http://schemas.openxmlformats.org/officeDocument/2006/relationships/image" Target="../media/image94.sv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30.xml"/><Relationship Id="rId5" Type="http://schemas.openxmlformats.org/officeDocument/2006/relationships/image" Target="../media/image114.svg"/><Relationship Id="rId15" Type="http://schemas.openxmlformats.org/officeDocument/2006/relationships/image" Target="../media/image117.png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image" Target="../media/image115.png"/><Relationship Id="rId1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0.png"/><Relationship Id="rId4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21.xml"/><Relationship Id="rId18" Type="http://schemas.openxmlformats.org/officeDocument/2006/relationships/image" Target="../media/image17.png"/><Relationship Id="rId3" Type="http://schemas.openxmlformats.org/officeDocument/2006/relationships/image" Target="../media/image9.svg"/><Relationship Id="rId21" Type="http://schemas.openxmlformats.org/officeDocument/2006/relationships/image" Target="../media/image18.png"/><Relationship Id="rId7" Type="http://schemas.openxmlformats.org/officeDocument/2006/relationships/image" Target="../media/image13.svg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slide" Target="slide26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svg"/><Relationship Id="rId15" Type="http://schemas.openxmlformats.org/officeDocument/2006/relationships/image" Target="../media/image16.png"/><Relationship Id="rId23" Type="http://schemas.openxmlformats.org/officeDocument/2006/relationships/image" Target="../media/image18.png"/><Relationship Id="rId10" Type="http://schemas.openxmlformats.org/officeDocument/2006/relationships/slide" Target="slide13.xml"/><Relationship Id="rId19" Type="http://schemas.openxmlformats.org/officeDocument/2006/relationships/slide" Target="slide34.xml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Relationship Id="rId22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127.png"/><Relationship Id="rId4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0.png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24.png"/><Relationship Id="rId18" Type="http://schemas.openxmlformats.org/officeDocument/2006/relationships/slide" Target="slide12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9.xml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slide" Target="slide8.xml"/><Relationship Id="rId4" Type="http://schemas.openxmlformats.org/officeDocument/2006/relationships/slide" Target="slide5.xml"/><Relationship Id="rId9" Type="http://schemas.openxmlformats.org/officeDocument/2006/relationships/image" Target="../media/image22.png"/><Relationship Id="rId1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2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2701711" y="-2019300"/>
            <a:ext cx="26129822" cy="12573000"/>
          </a:xfrm>
          <a:custGeom>
            <a:avLst/>
            <a:gdLst/>
            <a:ahLst/>
            <a:cxnLst/>
            <a:rect l="l" t="t" r="r" b="b"/>
            <a:pathLst>
              <a:path w="26587022" h="12286444" extrusionOk="0">
                <a:moveTo>
                  <a:pt x="0" y="0"/>
                </a:moveTo>
                <a:lnTo>
                  <a:pt x="26587022" y="0"/>
                </a:lnTo>
                <a:lnTo>
                  <a:pt x="26587022" y="12286444"/>
                </a:lnTo>
                <a:lnTo>
                  <a:pt x="0" y="12286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 l="-5173" t="-3185" r="-15543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57200" y="6743700"/>
            <a:ext cx="9906000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212D74"/>
                </a:solidFill>
                <a:latin typeface="Lemon"/>
                <a:ea typeface="Lemon"/>
                <a:cs typeface="Lemon"/>
                <a:sym typeface="Lemon"/>
              </a:rPr>
              <a:t>Used Car </a:t>
            </a:r>
            <a:endParaRPr sz="8800" dirty="0"/>
          </a:p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212D74"/>
                </a:solidFill>
                <a:latin typeface="Lemon"/>
                <a:ea typeface="Lemon"/>
                <a:cs typeface="Lemon"/>
                <a:sym typeface="Lemon"/>
              </a:rPr>
              <a:t>          Auction Prices</a:t>
            </a:r>
            <a:endParaRPr sz="8800" dirty="0"/>
          </a:p>
        </p:txBody>
      </p:sp>
      <p:sp>
        <p:nvSpPr>
          <p:cNvPr id="90" name="Google Shape;90;p1"/>
          <p:cNvSpPr/>
          <p:nvPr/>
        </p:nvSpPr>
        <p:spPr>
          <a:xfrm>
            <a:off x="15011400" y="-190500"/>
            <a:ext cx="4414738" cy="2819400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"/>
          <p:cNvGrpSpPr/>
          <p:nvPr/>
        </p:nvGrpSpPr>
        <p:grpSpPr>
          <a:xfrm>
            <a:off x="1022337" y="1112639"/>
            <a:ext cx="16243325" cy="2650301"/>
            <a:chOff x="0" y="-38100"/>
            <a:chExt cx="4278077" cy="698022"/>
          </a:xfrm>
        </p:grpSpPr>
        <p:sp>
          <p:nvSpPr>
            <p:cNvPr id="456" name="Google Shape;456;p10"/>
            <p:cNvSpPr/>
            <p:nvPr/>
          </p:nvSpPr>
          <p:spPr>
            <a:xfrm>
              <a:off x="0" y="0"/>
              <a:ext cx="4278077" cy="659922"/>
            </a:xfrm>
            <a:custGeom>
              <a:avLst/>
              <a:gdLst/>
              <a:ahLst/>
              <a:cxnLst/>
              <a:rect l="l" t="t" r="r" b="b"/>
              <a:pathLst>
                <a:path w="4278077" h="659922" extrusionOk="0">
                  <a:moveTo>
                    <a:pt x="24308" y="0"/>
                  </a:moveTo>
                  <a:lnTo>
                    <a:pt x="4253769" y="0"/>
                  </a:lnTo>
                  <a:cubicBezTo>
                    <a:pt x="4260216" y="0"/>
                    <a:pt x="4266399" y="2561"/>
                    <a:pt x="4270958" y="7120"/>
                  </a:cubicBezTo>
                  <a:cubicBezTo>
                    <a:pt x="4275516" y="11678"/>
                    <a:pt x="4278077" y="17861"/>
                    <a:pt x="4278077" y="24308"/>
                  </a:cubicBezTo>
                  <a:lnTo>
                    <a:pt x="4278077" y="635614"/>
                  </a:lnTo>
                  <a:cubicBezTo>
                    <a:pt x="4278077" y="649039"/>
                    <a:pt x="4267194" y="659922"/>
                    <a:pt x="4253769" y="659922"/>
                  </a:cubicBezTo>
                  <a:lnTo>
                    <a:pt x="24308" y="659922"/>
                  </a:lnTo>
                  <a:cubicBezTo>
                    <a:pt x="17861" y="659922"/>
                    <a:pt x="11678" y="657361"/>
                    <a:pt x="7120" y="652802"/>
                  </a:cubicBezTo>
                  <a:cubicBezTo>
                    <a:pt x="2561" y="648243"/>
                    <a:pt x="0" y="642061"/>
                    <a:pt x="0" y="635614"/>
                  </a:cubicBezTo>
                  <a:lnTo>
                    <a:pt x="0" y="24308"/>
                  </a:lnTo>
                  <a:cubicBezTo>
                    <a:pt x="0" y="17861"/>
                    <a:pt x="2561" y="11678"/>
                    <a:pt x="7120" y="7120"/>
                  </a:cubicBezTo>
                  <a:cubicBezTo>
                    <a:pt x="11678" y="2561"/>
                    <a:pt x="17861" y="0"/>
                    <a:pt x="24308" y="0"/>
                  </a:cubicBez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 txBox="1"/>
            <p:nvPr/>
          </p:nvSpPr>
          <p:spPr>
            <a:xfrm>
              <a:off x="0" y="-38100"/>
              <a:ext cx="4278077" cy="6980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10"/>
          <p:cNvSpPr txBox="1"/>
          <p:nvPr/>
        </p:nvSpPr>
        <p:spPr>
          <a:xfrm>
            <a:off x="1482676" y="1481001"/>
            <a:ext cx="15197419" cy="20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A399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Ubuntu"/>
              </a:rPr>
              <a:t>GOALS</a:t>
            </a:r>
            <a:endParaRPr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  <a:p>
            <a:pPr marL="1112519" lvl="1" indent="-556259" algn="l">
              <a:lnSpc>
                <a:spcPts val="5039"/>
              </a:lnSpc>
              <a:buFont typeface="Arial"/>
              <a:buChar char="•"/>
            </a:pP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profit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penjualan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efisiensi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cost dan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harga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3651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menguntungkan</a:t>
            </a:r>
            <a:r>
              <a:rPr lang="en-US" sz="3651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459" name="Google Shape;459;p10"/>
          <p:cNvGrpSpPr/>
          <p:nvPr/>
        </p:nvGrpSpPr>
        <p:grpSpPr>
          <a:xfrm>
            <a:off x="1022325" y="3932601"/>
            <a:ext cx="16243431" cy="5045661"/>
            <a:chOff x="0" y="-38100"/>
            <a:chExt cx="4278077" cy="1171312"/>
          </a:xfrm>
        </p:grpSpPr>
        <p:sp>
          <p:nvSpPr>
            <p:cNvPr id="460" name="Google Shape;460;p10"/>
            <p:cNvSpPr/>
            <p:nvPr/>
          </p:nvSpPr>
          <p:spPr>
            <a:xfrm>
              <a:off x="0" y="0"/>
              <a:ext cx="4278077" cy="1133212"/>
            </a:xfrm>
            <a:custGeom>
              <a:avLst/>
              <a:gdLst/>
              <a:ahLst/>
              <a:cxnLst/>
              <a:rect l="l" t="t" r="r" b="b"/>
              <a:pathLst>
                <a:path w="4278077" h="1133212" extrusionOk="0">
                  <a:moveTo>
                    <a:pt x="24308" y="0"/>
                  </a:moveTo>
                  <a:lnTo>
                    <a:pt x="4253769" y="0"/>
                  </a:lnTo>
                  <a:cubicBezTo>
                    <a:pt x="4260216" y="0"/>
                    <a:pt x="4266399" y="2561"/>
                    <a:pt x="4270958" y="7120"/>
                  </a:cubicBezTo>
                  <a:cubicBezTo>
                    <a:pt x="4275516" y="11678"/>
                    <a:pt x="4278077" y="17861"/>
                    <a:pt x="4278077" y="24308"/>
                  </a:cubicBezTo>
                  <a:lnTo>
                    <a:pt x="4278077" y="1108904"/>
                  </a:lnTo>
                  <a:cubicBezTo>
                    <a:pt x="4278077" y="1115351"/>
                    <a:pt x="4275516" y="1121533"/>
                    <a:pt x="4270958" y="1126092"/>
                  </a:cubicBezTo>
                  <a:cubicBezTo>
                    <a:pt x="4266399" y="1130651"/>
                    <a:pt x="4260216" y="1133212"/>
                    <a:pt x="4253769" y="1133212"/>
                  </a:cubicBezTo>
                  <a:lnTo>
                    <a:pt x="24308" y="1133212"/>
                  </a:lnTo>
                  <a:cubicBezTo>
                    <a:pt x="17861" y="1133212"/>
                    <a:pt x="11678" y="1130651"/>
                    <a:pt x="7120" y="1126092"/>
                  </a:cubicBezTo>
                  <a:cubicBezTo>
                    <a:pt x="2561" y="1121533"/>
                    <a:pt x="0" y="1115351"/>
                    <a:pt x="0" y="1108904"/>
                  </a:cubicBezTo>
                  <a:lnTo>
                    <a:pt x="0" y="24308"/>
                  </a:lnTo>
                  <a:cubicBezTo>
                    <a:pt x="0" y="17861"/>
                    <a:pt x="2561" y="11678"/>
                    <a:pt x="7120" y="7120"/>
                  </a:cubicBezTo>
                  <a:cubicBezTo>
                    <a:pt x="11678" y="2561"/>
                    <a:pt x="17861" y="0"/>
                    <a:pt x="24308" y="0"/>
                  </a:cubicBez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 txBox="1"/>
            <p:nvPr/>
          </p:nvSpPr>
          <p:spPr>
            <a:xfrm>
              <a:off x="0" y="-38100"/>
              <a:ext cx="4278077" cy="117131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p10"/>
          <p:cNvSpPr txBox="1"/>
          <p:nvPr/>
        </p:nvSpPr>
        <p:spPr>
          <a:xfrm>
            <a:off x="1482677" y="4326227"/>
            <a:ext cx="15197418" cy="398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A399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Ubuntu"/>
              </a:rPr>
              <a:t>OBJECTIVES</a:t>
            </a:r>
            <a:endParaRPr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  <a:p>
            <a:pPr marL="788363" lvl="1" indent="-394181">
              <a:lnSpc>
                <a:spcPts val="5039"/>
              </a:lnSpc>
              <a:buFont typeface="Arial"/>
              <a:buChar char="•"/>
            </a:pP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Membuat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yang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memprediksi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harga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bekas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otomatis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merekomendasikan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harga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menguntungkan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spesifikasi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unit</a:t>
            </a:r>
          </a:p>
          <a:p>
            <a:pPr marL="788363" lvl="1" indent="-394181">
              <a:lnSpc>
                <a:spcPts val="5039"/>
              </a:lnSpc>
              <a:buFont typeface="Arial"/>
              <a:buChar char="•"/>
            </a:pP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Diharapkan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membuat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appraisal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efisien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berujung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peningkatan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sales dan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kepuasan</a:t>
            </a:r>
            <a:r>
              <a:rPr lang="en-US" sz="3600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pelanggan</a:t>
            </a:r>
            <a:endParaRPr lang="en-US" sz="3600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16078199" y="8537333"/>
            <a:ext cx="2969369" cy="1978636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C6EEE8AA-FAF1-B291-B246-D562054CE2A5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F6ECEE-430A-E260-84DA-7711480E4DFA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A0C85B-6299-097B-765B-8DDBC203657C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Goals &amp; Objectives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1"/>
          <p:cNvGrpSpPr/>
          <p:nvPr/>
        </p:nvGrpSpPr>
        <p:grpSpPr>
          <a:xfrm>
            <a:off x="576256" y="4462303"/>
            <a:ext cx="8193560" cy="5325281"/>
            <a:chOff x="0" y="-38100"/>
            <a:chExt cx="4117524" cy="749706"/>
          </a:xfrm>
        </p:grpSpPr>
        <p:sp>
          <p:nvSpPr>
            <p:cNvPr id="476" name="Google Shape;476;p11"/>
            <p:cNvSpPr/>
            <p:nvPr/>
          </p:nvSpPr>
          <p:spPr>
            <a:xfrm>
              <a:off x="0" y="0"/>
              <a:ext cx="4117524" cy="711606"/>
            </a:xfrm>
            <a:custGeom>
              <a:avLst/>
              <a:gdLst/>
              <a:ahLst/>
              <a:cxnLst/>
              <a:rect l="l" t="t" r="r" b="b"/>
              <a:pathLst>
                <a:path w="4117524" h="711606" extrusionOk="0">
                  <a:moveTo>
                    <a:pt x="25256" y="0"/>
                  </a:moveTo>
                  <a:lnTo>
                    <a:pt x="4092269" y="0"/>
                  </a:lnTo>
                  <a:cubicBezTo>
                    <a:pt x="4098967" y="0"/>
                    <a:pt x="4105391" y="2661"/>
                    <a:pt x="4110127" y="7397"/>
                  </a:cubicBezTo>
                  <a:cubicBezTo>
                    <a:pt x="4114864" y="12134"/>
                    <a:pt x="4117524" y="18557"/>
                    <a:pt x="4117524" y="25256"/>
                  </a:cubicBezTo>
                  <a:lnTo>
                    <a:pt x="4117524" y="686350"/>
                  </a:lnTo>
                  <a:cubicBezTo>
                    <a:pt x="4117524" y="693048"/>
                    <a:pt x="4114864" y="699472"/>
                    <a:pt x="4110127" y="704209"/>
                  </a:cubicBezTo>
                  <a:cubicBezTo>
                    <a:pt x="4105391" y="708945"/>
                    <a:pt x="4098967" y="711606"/>
                    <a:pt x="4092269" y="711606"/>
                  </a:cubicBezTo>
                  <a:lnTo>
                    <a:pt x="25256" y="711606"/>
                  </a:lnTo>
                  <a:cubicBezTo>
                    <a:pt x="18557" y="711606"/>
                    <a:pt x="12134" y="708945"/>
                    <a:pt x="7397" y="704209"/>
                  </a:cubicBezTo>
                  <a:cubicBezTo>
                    <a:pt x="2661" y="699472"/>
                    <a:pt x="0" y="693048"/>
                    <a:pt x="0" y="686350"/>
                  </a:cubicBezTo>
                  <a:lnTo>
                    <a:pt x="0" y="25256"/>
                  </a:lnTo>
                  <a:cubicBezTo>
                    <a:pt x="0" y="18557"/>
                    <a:pt x="2661" y="12134"/>
                    <a:pt x="7397" y="7397"/>
                  </a:cubicBezTo>
                  <a:cubicBezTo>
                    <a:pt x="12134" y="2661"/>
                    <a:pt x="18557" y="0"/>
                    <a:pt x="25256" y="0"/>
                  </a:cubicBez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 txBox="1"/>
            <p:nvPr/>
          </p:nvSpPr>
          <p:spPr>
            <a:xfrm>
              <a:off x="0" y="-38100"/>
              <a:ext cx="4117524" cy="74970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11"/>
          <p:cNvSpPr txBox="1"/>
          <p:nvPr/>
        </p:nvSpPr>
        <p:spPr>
          <a:xfrm>
            <a:off x="447651" y="5161652"/>
            <a:ext cx="7988617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4839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A399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Ubuntu"/>
              </a:rPr>
              <a:t>IMPACT</a:t>
            </a:r>
            <a:endParaRPr dirty="0"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  <a:p>
            <a:pPr marL="829677" marR="0" lvl="1" indent="-414837" algn="just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Semakin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banyak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mobil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yang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berhasil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dinilai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dalam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satu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hari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,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semakin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besar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potensi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sales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29677" marR="0" lvl="1" indent="-300537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Ubuntu"/>
            </a:endParaRPr>
          </a:p>
          <a:p>
            <a:pPr marL="829677" marR="0" lvl="1" indent="-414837" algn="just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Semakin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tinggi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profit yang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dihasilkan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dari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prediksi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harga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yang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diberikan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,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maka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machine learning yang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dibuat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telah</a:t>
            </a:r>
            <a:r>
              <a:rPr lang="en-US" sz="3200" b="0" i="0" u="none" strike="noStrike" cap="none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 </a:t>
            </a:r>
            <a:r>
              <a:rPr lang="en-US" sz="3200" b="0" i="0" u="none" strike="noStrike" cap="none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sesuai</a:t>
            </a:r>
            <a:endParaRPr sz="3200" b="0" i="0" u="none" strike="noStrike" cap="none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Ubuntu"/>
            </a:endParaRPr>
          </a:p>
        </p:txBody>
      </p:sp>
      <p:sp>
        <p:nvSpPr>
          <p:cNvPr id="480" name="Google Shape;480;p11"/>
          <p:cNvSpPr/>
          <p:nvPr/>
        </p:nvSpPr>
        <p:spPr>
          <a:xfrm>
            <a:off x="15471031" y="8148003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82" name="Google Shape;482;p11"/>
          <p:cNvGrpSpPr/>
          <p:nvPr/>
        </p:nvGrpSpPr>
        <p:grpSpPr>
          <a:xfrm>
            <a:off x="561240" y="1311838"/>
            <a:ext cx="8621404" cy="2812503"/>
            <a:chOff x="2279511" y="3703188"/>
            <a:chExt cx="8183451" cy="3185504"/>
          </a:xfrm>
        </p:grpSpPr>
        <p:grpSp>
          <p:nvGrpSpPr>
            <p:cNvPr id="483" name="Google Shape;483;p11"/>
            <p:cNvGrpSpPr/>
            <p:nvPr/>
          </p:nvGrpSpPr>
          <p:grpSpPr>
            <a:xfrm>
              <a:off x="2279511" y="3780522"/>
              <a:ext cx="7696199" cy="3108170"/>
              <a:chOff x="0" y="-38100"/>
              <a:chExt cx="4278077" cy="698022"/>
            </a:xfrm>
          </p:grpSpPr>
          <p:sp>
            <p:nvSpPr>
              <p:cNvPr id="484" name="Google Shape;484;p11"/>
              <p:cNvSpPr/>
              <p:nvPr/>
            </p:nvSpPr>
            <p:spPr>
              <a:xfrm>
                <a:off x="0" y="0"/>
                <a:ext cx="4278077" cy="659922"/>
              </a:xfrm>
              <a:custGeom>
                <a:avLst/>
                <a:gdLst/>
                <a:ahLst/>
                <a:cxnLst/>
                <a:rect l="l" t="t" r="r" b="b"/>
                <a:pathLst>
                  <a:path w="4278077" h="659922" extrusionOk="0">
                    <a:moveTo>
                      <a:pt x="24308" y="0"/>
                    </a:moveTo>
                    <a:lnTo>
                      <a:pt x="4253769" y="0"/>
                    </a:lnTo>
                    <a:cubicBezTo>
                      <a:pt x="4260216" y="0"/>
                      <a:pt x="4266399" y="2561"/>
                      <a:pt x="4270958" y="7120"/>
                    </a:cubicBezTo>
                    <a:cubicBezTo>
                      <a:pt x="4275516" y="11678"/>
                      <a:pt x="4278077" y="17861"/>
                      <a:pt x="4278077" y="24308"/>
                    </a:cubicBezTo>
                    <a:lnTo>
                      <a:pt x="4278077" y="635614"/>
                    </a:lnTo>
                    <a:cubicBezTo>
                      <a:pt x="4278077" y="649039"/>
                      <a:pt x="4267194" y="659922"/>
                      <a:pt x="4253769" y="659922"/>
                    </a:cubicBezTo>
                    <a:lnTo>
                      <a:pt x="24308" y="659922"/>
                    </a:lnTo>
                    <a:cubicBezTo>
                      <a:pt x="17861" y="659922"/>
                      <a:pt x="11678" y="657361"/>
                      <a:pt x="7120" y="652802"/>
                    </a:cubicBezTo>
                    <a:cubicBezTo>
                      <a:pt x="2561" y="648243"/>
                      <a:pt x="0" y="642061"/>
                      <a:pt x="0" y="635614"/>
                    </a:cubicBezTo>
                    <a:lnTo>
                      <a:pt x="0" y="24308"/>
                    </a:lnTo>
                    <a:cubicBezTo>
                      <a:pt x="0" y="17861"/>
                      <a:pt x="2561" y="11678"/>
                      <a:pt x="7120" y="7120"/>
                    </a:cubicBezTo>
                    <a:cubicBezTo>
                      <a:pt x="11678" y="2561"/>
                      <a:pt x="17861" y="0"/>
                      <a:pt x="24308" y="0"/>
                    </a:cubicBezTo>
                    <a:close/>
                  </a:path>
                </a:pathLst>
              </a:custGeom>
              <a:solidFill>
                <a:srgbClr val="4E59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 txBox="1"/>
              <p:nvPr/>
            </p:nvSpPr>
            <p:spPr>
              <a:xfrm>
                <a:off x="0" y="-38100"/>
                <a:ext cx="4278077" cy="698022"/>
              </a:xfrm>
              <a:prstGeom prst="rect">
                <a:avLst/>
              </a:prstGeom>
              <a:solidFill>
                <a:srgbClr val="4E599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1"/>
            <p:cNvGrpSpPr/>
            <p:nvPr/>
          </p:nvGrpSpPr>
          <p:grpSpPr>
            <a:xfrm>
              <a:off x="2374905" y="3703188"/>
              <a:ext cx="7696199" cy="3108170"/>
              <a:chOff x="0" y="-38100"/>
              <a:chExt cx="4278077" cy="698022"/>
            </a:xfrm>
          </p:grpSpPr>
          <p:sp>
            <p:nvSpPr>
              <p:cNvPr id="487" name="Google Shape;487;p11"/>
              <p:cNvSpPr/>
              <p:nvPr/>
            </p:nvSpPr>
            <p:spPr>
              <a:xfrm>
                <a:off x="0" y="0"/>
                <a:ext cx="4278077" cy="659922"/>
              </a:xfrm>
              <a:custGeom>
                <a:avLst/>
                <a:gdLst/>
                <a:ahLst/>
                <a:cxnLst/>
                <a:rect l="l" t="t" r="r" b="b"/>
                <a:pathLst>
                  <a:path w="4278077" h="659922" extrusionOk="0">
                    <a:moveTo>
                      <a:pt x="24308" y="0"/>
                    </a:moveTo>
                    <a:lnTo>
                      <a:pt x="4253769" y="0"/>
                    </a:lnTo>
                    <a:cubicBezTo>
                      <a:pt x="4260216" y="0"/>
                      <a:pt x="4266399" y="2561"/>
                      <a:pt x="4270958" y="7120"/>
                    </a:cubicBezTo>
                    <a:cubicBezTo>
                      <a:pt x="4275516" y="11678"/>
                      <a:pt x="4278077" y="17861"/>
                      <a:pt x="4278077" y="24308"/>
                    </a:cubicBezTo>
                    <a:lnTo>
                      <a:pt x="4278077" y="635614"/>
                    </a:lnTo>
                    <a:cubicBezTo>
                      <a:pt x="4278077" y="649039"/>
                      <a:pt x="4267194" y="659922"/>
                      <a:pt x="4253769" y="659922"/>
                    </a:cubicBezTo>
                    <a:lnTo>
                      <a:pt x="24308" y="659922"/>
                    </a:lnTo>
                    <a:cubicBezTo>
                      <a:pt x="17861" y="659922"/>
                      <a:pt x="11678" y="657361"/>
                      <a:pt x="7120" y="652802"/>
                    </a:cubicBezTo>
                    <a:cubicBezTo>
                      <a:pt x="2561" y="648243"/>
                      <a:pt x="0" y="642061"/>
                      <a:pt x="0" y="635614"/>
                    </a:cubicBezTo>
                    <a:lnTo>
                      <a:pt x="0" y="24308"/>
                    </a:lnTo>
                    <a:cubicBezTo>
                      <a:pt x="0" y="17861"/>
                      <a:pt x="2561" y="11678"/>
                      <a:pt x="7120" y="7120"/>
                    </a:cubicBezTo>
                    <a:cubicBezTo>
                      <a:pt x="11678" y="2561"/>
                      <a:pt x="17861" y="0"/>
                      <a:pt x="24308" y="0"/>
                    </a:cubicBezTo>
                    <a:close/>
                  </a:path>
                </a:pathLst>
              </a:custGeom>
              <a:solidFill>
                <a:srgbClr val="727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 txBox="1"/>
              <p:nvPr/>
            </p:nvSpPr>
            <p:spPr>
              <a:xfrm>
                <a:off x="0" y="-38100"/>
                <a:ext cx="4278077" cy="635365"/>
              </a:xfrm>
              <a:prstGeom prst="rect">
                <a:avLst/>
              </a:prstGeom>
              <a:solidFill>
                <a:srgbClr val="727DB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9" name="Google Shape;489;p11"/>
            <p:cNvSpPr txBox="1"/>
            <p:nvPr/>
          </p:nvSpPr>
          <p:spPr>
            <a:xfrm>
              <a:off x="2436738" y="4062236"/>
              <a:ext cx="8026224" cy="2544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04000" marR="0" lvl="0" indent="-457200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Char char="•"/>
              </a:pP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Jumlah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mobil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yang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berhasil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diappraisal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dalam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satu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hari</a:t>
              </a:r>
              <a:endParaRPr sz="32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endParaRPr>
            </a:p>
            <a:p>
              <a:pPr marL="4680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endParaRPr>
            </a:p>
            <a:p>
              <a:pPr marL="504000" marR="0" lvl="0" indent="-457200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Char char="•"/>
              </a:pP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Profit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Penjualan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dari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hasil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rekomendasi</a:t>
              </a:r>
              <a:r>
                <a:rPr lang="en-US" sz="3200" dirty="0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Ubuntu"/>
                </a:rPr>
                <a:t>harga</a:t>
              </a:r>
              <a:endParaRPr sz="32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endParaRPr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9820814" y="1291633"/>
            <a:ext cx="6104986" cy="7357066"/>
            <a:chOff x="0" y="-38100"/>
            <a:chExt cx="2469090" cy="1648939"/>
          </a:xfrm>
        </p:grpSpPr>
        <p:sp>
          <p:nvSpPr>
            <p:cNvPr id="491" name="Google Shape;491;p11"/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 extrusionOk="0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11"/>
          <p:cNvGrpSpPr/>
          <p:nvPr/>
        </p:nvGrpSpPr>
        <p:grpSpPr>
          <a:xfrm>
            <a:off x="11708543" y="2128655"/>
            <a:ext cx="2013107" cy="481880"/>
            <a:chOff x="-217559" y="32698"/>
            <a:chExt cx="1513877" cy="485451"/>
          </a:xfrm>
        </p:grpSpPr>
        <p:sp>
          <p:nvSpPr>
            <p:cNvPr id="494" name="Google Shape;494;p11"/>
            <p:cNvSpPr/>
            <p:nvPr/>
          </p:nvSpPr>
          <p:spPr>
            <a:xfrm>
              <a:off x="-173102" y="32698"/>
              <a:ext cx="138371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 extrusionOk="0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 txBox="1"/>
            <p:nvPr/>
          </p:nvSpPr>
          <p:spPr>
            <a:xfrm>
              <a:off x="-217559" y="34912"/>
              <a:ext cx="1513877" cy="483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Current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6" name="Google Shape;496;p11"/>
          <p:cNvGrpSpPr/>
          <p:nvPr/>
        </p:nvGrpSpPr>
        <p:grpSpPr>
          <a:xfrm>
            <a:off x="13967203" y="2130853"/>
            <a:ext cx="1527603" cy="479682"/>
            <a:chOff x="0" y="-11375"/>
            <a:chExt cx="1538924" cy="483237"/>
          </a:xfrm>
        </p:grpSpPr>
        <p:sp>
          <p:nvSpPr>
            <p:cNvPr id="497" name="Google Shape;497;p11"/>
            <p:cNvSpPr/>
            <p:nvPr/>
          </p:nvSpPr>
          <p:spPr>
            <a:xfrm>
              <a:off x="0" y="0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 extrusionOk="0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 txBox="1"/>
            <p:nvPr/>
          </p:nvSpPr>
          <p:spPr>
            <a:xfrm>
              <a:off x="25047" y="-11375"/>
              <a:ext cx="1513877" cy="483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Target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99" name="Google Shape;499;p11"/>
          <p:cNvSpPr/>
          <p:nvPr/>
        </p:nvSpPr>
        <p:spPr>
          <a:xfrm>
            <a:off x="10220606" y="4087955"/>
            <a:ext cx="1499218" cy="858643"/>
          </a:xfrm>
          <a:custGeom>
            <a:avLst/>
            <a:gdLst/>
            <a:ahLst/>
            <a:cxnLst/>
            <a:rect l="l" t="t" r="r" b="b"/>
            <a:pathLst>
              <a:path w="841968" h="482218" extrusionOk="0">
                <a:moveTo>
                  <a:pt x="0" y="0"/>
                </a:moveTo>
                <a:lnTo>
                  <a:pt x="841968" y="0"/>
                </a:lnTo>
                <a:lnTo>
                  <a:pt x="841968" y="482218"/>
                </a:lnTo>
                <a:lnTo>
                  <a:pt x="0" y="482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0" name="Google Shape;500;p11"/>
          <p:cNvSpPr/>
          <p:nvPr/>
        </p:nvSpPr>
        <p:spPr>
          <a:xfrm>
            <a:off x="10560821" y="2728108"/>
            <a:ext cx="850681" cy="850681"/>
          </a:xfrm>
          <a:custGeom>
            <a:avLst/>
            <a:gdLst/>
            <a:ahLst/>
            <a:cxnLst/>
            <a:rect l="l" t="t" r="r" b="b"/>
            <a:pathLst>
              <a:path w="475844" h="475844" extrusionOk="0">
                <a:moveTo>
                  <a:pt x="0" y="0"/>
                </a:moveTo>
                <a:lnTo>
                  <a:pt x="475844" y="0"/>
                </a:lnTo>
                <a:lnTo>
                  <a:pt x="475844" y="475844"/>
                </a:lnTo>
                <a:lnTo>
                  <a:pt x="0" y="475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1" name="Google Shape;501;p11"/>
          <p:cNvSpPr txBox="1"/>
          <p:nvPr/>
        </p:nvSpPr>
        <p:spPr>
          <a:xfrm>
            <a:off x="14008093" y="7077866"/>
            <a:ext cx="148671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80% </a:t>
            </a:r>
            <a:endParaRPr dirty="0"/>
          </a:p>
        </p:txBody>
      </p:sp>
      <p:sp>
        <p:nvSpPr>
          <p:cNvPr id="502" name="Google Shape;502;p11"/>
          <p:cNvSpPr/>
          <p:nvPr/>
        </p:nvSpPr>
        <p:spPr>
          <a:xfrm rot="10800000">
            <a:off x="15505680" y="2778401"/>
            <a:ext cx="505165" cy="2042946"/>
          </a:xfrm>
          <a:custGeom>
            <a:avLst/>
            <a:gdLst/>
            <a:ahLst/>
            <a:cxnLst/>
            <a:rect l="l" t="t" r="r" b="b"/>
            <a:pathLst>
              <a:path w="505165" h="2042946" extrusionOk="0">
                <a:moveTo>
                  <a:pt x="0" y="0"/>
                </a:moveTo>
                <a:lnTo>
                  <a:pt x="505165" y="0"/>
                </a:lnTo>
                <a:lnTo>
                  <a:pt x="505165" y="2042946"/>
                </a:lnTo>
                <a:lnTo>
                  <a:pt x="0" y="204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3" name="Google Shape;503;p11"/>
          <p:cNvSpPr/>
          <p:nvPr/>
        </p:nvSpPr>
        <p:spPr>
          <a:xfrm rot="781135">
            <a:off x="15990006" y="2973892"/>
            <a:ext cx="2176255" cy="1329136"/>
          </a:xfrm>
          <a:custGeom>
            <a:avLst/>
            <a:gdLst/>
            <a:ahLst/>
            <a:cxnLst/>
            <a:rect l="l" t="t" r="r" b="b"/>
            <a:pathLst>
              <a:path w="1741835" h="1488035" extrusionOk="0">
                <a:moveTo>
                  <a:pt x="0" y="0"/>
                </a:moveTo>
                <a:lnTo>
                  <a:pt x="1741835" y="0"/>
                </a:lnTo>
                <a:lnTo>
                  <a:pt x="1741835" y="1488035"/>
                </a:lnTo>
                <a:lnTo>
                  <a:pt x="0" y="1488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4" name="Google Shape;504;p11"/>
          <p:cNvSpPr/>
          <p:nvPr/>
        </p:nvSpPr>
        <p:spPr>
          <a:xfrm>
            <a:off x="15714636" y="7109122"/>
            <a:ext cx="743365" cy="379792"/>
          </a:xfrm>
          <a:custGeom>
            <a:avLst/>
            <a:gdLst/>
            <a:ahLst/>
            <a:cxnLst/>
            <a:rect l="l" t="t" r="r" b="b"/>
            <a:pathLst>
              <a:path w="743365" h="379792" extrusionOk="0">
                <a:moveTo>
                  <a:pt x="0" y="0"/>
                </a:moveTo>
                <a:lnTo>
                  <a:pt x="743365" y="0"/>
                </a:lnTo>
                <a:lnTo>
                  <a:pt x="743365" y="379792"/>
                </a:lnTo>
                <a:lnTo>
                  <a:pt x="0" y="379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5" name="Google Shape;505;p11"/>
          <p:cNvSpPr txBox="1"/>
          <p:nvPr/>
        </p:nvSpPr>
        <p:spPr>
          <a:xfrm>
            <a:off x="12454683" y="2995192"/>
            <a:ext cx="46597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 </a:t>
            </a:r>
            <a:endParaRPr dirty="0"/>
          </a:p>
        </p:txBody>
      </p:sp>
      <p:sp>
        <p:nvSpPr>
          <p:cNvPr id="506" name="Google Shape;506;p11"/>
          <p:cNvSpPr txBox="1"/>
          <p:nvPr/>
        </p:nvSpPr>
        <p:spPr>
          <a:xfrm>
            <a:off x="14510446" y="2995191"/>
            <a:ext cx="46597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dirty="0"/>
          </a:p>
        </p:txBody>
      </p:sp>
      <p:sp>
        <p:nvSpPr>
          <p:cNvPr id="507" name="Google Shape;507;p11"/>
          <p:cNvSpPr txBox="1"/>
          <p:nvPr/>
        </p:nvSpPr>
        <p:spPr>
          <a:xfrm>
            <a:off x="12472264" y="4409797"/>
            <a:ext cx="46597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08" name="Google Shape;508;p11"/>
          <p:cNvSpPr txBox="1"/>
          <p:nvPr/>
        </p:nvSpPr>
        <p:spPr>
          <a:xfrm>
            <a:off x="14510445" y="4409796"/>
            <a:ext cx="46597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509" name="Google Shape;509;p11"/>
          <p:cNvSpPr txBox="1"/>
          <p:nvPr/>
        </p:nvSpPr>
        <p:spPr>
          <a:xfrm>
            <a:off x="11954990" y="5503325"/>
            <a:ext cx="1486713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 cars/</a:t>
            </a:r>
            <a:endParaRPr dirty="0"/>
          </a:p>
          <a:p>
            <a:pPr marL="0" marR="0" lvl="0" indent="0" algn="ctr" rtl="0">
              <a:lnSpc>
                <a:spcPct val="114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8jam</a:t>
            </a:r>
            <a:endParaRPr dirty="0"/>
          </a:p>
        </p:txBody>
      </p:sp>
      <p:sp>
        <p:nvSpPr>
          <p:cNvPr id="510" name="Google Shape;510;p11"/>
          <p:cNvSpPr txBox="1"/>
          <p:nvPr/>
        </p:nvSpPr>
        <p:spPr>
          <a:xfrm>
            <a:off x="13981887" y="5507035"/>
            <a:ext cx="1486713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 cars/</a:t>
            </a:r>
            <a:endParaRPr dirty="0"/>
          </a:p>
          <a:p>
            <a:pPr marL="0" marR="0" lvl="0" indent="0" algn="ctr" rtl="0">
              <a:lnSpc>
                <a:spcPct val="114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8jam</a:t>
            </a:r>
            <a:endParaRPr dirty="0"/>
          </a:p>
        </p:txBody>
      </p:sp>
      <p:sp>
        <p:nvSpPr>
          <p:cNvPr id="511" name="Google Shape;511;p11"/>
          <p:cNvSpPr txBox="1"/>
          <p:nvPr/>
        </p:nvSpPr>
        <p:spPr>
          <a:xfrm>
            <a:off x="16316797" y="3326795"/>
            <a:ext cx="1495161" cy="36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Efisiensi</a:t>
            </a:r>
            <a:endParaRPr sz="28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10427666" y="5520498"/>
            <a:ext cx="1085097" cy="795205"/>
          </a:xfrm>
          <a:custGeom>
            <a:avLst/>
            <a:gdLst/>
            <a:ahLst/>
            <a:cxnLst/>
            <a:rect l="l" t="t" r="r" b="b"/>
            <a:pathLst>
              <a:path w="3248842" h="2380886" extrusionOk="0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10427666" y="6819489"/>
            <a:ext cx="1159919" cy="881538"/>
          </a:xfrm>
          <a:custGeom>
            <a:avLst/>
            <a:gdLst/>
            <a:ahLst/>
            <a:cxnLst/>
            <a:rect l="l" t="t" r="r" b="b"/>
            <a:pathLst>
              <a:path w="1030727" h="783352" extrusionOk="0">
                <a:moveTo>
                  <a:pt x="0" y="0"/>
                </a:moveTo>
                <a:lnTo>
                  <a:pt x="1030727" y="0"/>
                </a:lnTo>
                <a:lnTo>
                  <a:pt x="1030727" y="783352"/>
                </a:lnTo>
                <a:lnTo>
                  <a:pt x="0" y="783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/>
          <p:nvPr/>
        </p:nvSpPr>
        <p:spPr>
          <a:xfrm rot="10800000">
            <a:off x="13721650" y="6972732"/>
            <a:ext cx="443808" cy="627492"/>
          </a:xfrm>
          <a:custGeom>
            <a:avLst/>
            <a:gdLst/>
            <a:ahLst/>
            <a:cxnLst/>
            <a:rect l="l" t="t" r="r" b="b"/>
            <a:pathLst>
              <a:path w="443808" h="627492" extrusionOk="0">
                <a:moveTo>
                  <a:pt x="0" y="0"/>
                </a:moveTo>
                <a:lnTo>
                  <a:pt x="443808" y="0"/>
                </a:lnTo>
                <a:lnTo>
                  <a:pt x="443808" y="627492"/>
                </a:lnTo>
                <a:lnTo>
                  <a:pt x="0" y="627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5" name="Google Shape;515;p11"/>
          <p:cNvSpPr/>
          <p:nvPr/>
        </p:nvSpPr>
        <p:spPr>
          <a:xfrm rot="781135">
            <a:off x="16555220" y="6495616"/>
            <a:ext cx="1741835" cy="1266759"/>
          </a:xfrm>
          <a:custGeom>
            <a:avLst/>
            <a:gdLst/>
            <a:ahLst/>
            <a:cxnLst/>
            <a:rect l="l" t="t" r="r" b="b"/>
            <a:pathLst>
              <a:path w="1741835" h="1488035" extrusionOk="0">
                <a:moveTo>
                  <a:pt x="0" y="0"/>
                </a:moveTo>
                <a:lnTo>
                  <a:pt x="1741835" y="0"/>
                </a:lnTo>
                <a:lnTo>
                  <a:pt x="1741835" y="1488035"/>
                </a:lnTo>
                <a:lnTo>
                  <a:pt x="0" y="1488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6" name="Google Shape;516;p11"/>
          <p:cNvSpPr txBox="1"/>
          <p:nvPr/>
        </p:nvSpPr>
        <p:spPr>
          <a:xfrm>
            <a:off x="16914227" y="6923977"/>
            <a:ext cx="1085604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 </a:t>
            </a:r>
            <a:endParaRPr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FC9FF83-B606-2423-17D8-CB3D01CC6B5F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504520-5E44-B036-3A26-670BC61F01BC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3AA7C6-6565-0644-B934-2EF64D0A1A45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Business Metrics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/>
          <p:nvPr/>
        </p:nvSpPr>
        <p:spPr>
          <a:xfrm rot="1541577">
            <a:off x="-3223181" y="2987928"/>
            <a:ext cx="10834689" cy="9255981"/>
          </a:xfrm>
          <a:custGeom>
            <a:avLst/>
            <a:gdLst/>
            <a:ahLst/>
            <a:cxnLst/>
            <a:rect l="l" t="t" r="r" b="b"/>
            <a:pathLst>
              <a:path w="10834689" h="9255981" extrusionOk="0">
                <a:moveTo>
                  <a:pt x="0" y="0"/>
                </a:moveTo>
                <a:lnTo>
                  <a:pt x="10834689" y="0"/>
                </a:lnTo>
                <a:lnTo>
                  <a:pt x="10834689" y="9255981"/>
                </a:lnTo>
                <a:lnTo>
                  <a:pt x="0" y="9255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6" name="Google Shape;526;p12"/>
          <p:cNvGrpSpPr/>
          <p:nvPr/>
        </p:nvGrpSpPr>
        <p:grpSpPr>
          <a:xfrm>
            <a:off x="-18994" y="3086100"/>
            <a:ext cx="4887081" cy="4301710"/>
            <a:chOff x="-164392" y="153121"/>
            <a:chExt cx="6516107" cy="5735614"/>
          </a:xfrm>
        </p:grpSpPr>
        <p:sp>
          <p:nvSpPr>
            <p:cNvPr id="527" name="Google Shape;527;p12"/>
            <p:cNvSpPr/>
            <p:nvPr/>
          </p:nvSpPr>
          <p:spPr>
            <a:xfrm>
              <a:off x="-164392" y="153121"/>
              <a:ext cx="3362657" cy="1937731"/>
            </a:xfrm>
            <a:custGeom>
              <a:avLst/>
              <a:gdLst/>
              <a:ahLst/>
              <a:cxnLst/>
              <a:rect l="l" t="t" r="r" b="b"/>
              <a:pathLst>
                <a:path w="3362657" h="1937731" extrusionOk="0">
                  <a:moveTo>
                    <a:pt x="0" y="0"/>
                  </a:moveTo>
                  <a:lnTo>
                    <a:pt x="3362657" y="0"/>
                  </a:lnTo>
                  <a:lnTo>
                    <a:pt x="3362657" y="1937731"/>
                  </a:lnTo>
                  <a:lnTo>
                    <a:pt x="0" y="19377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28" name="Google Shape;528;p12"/>
            <p:cNvSpPr/>
            <p:nvPr/>
          </p:nvSpPr>
          <p:spPr>
            <a:xfrm>
              <a:off x="3229763" y="2216247"/>
              <a:ext cx="1457916" cy="2116756"/>
            </a:xfrm>
            <a:custGeom>
              <a:avLst/>
              <a:gdLst/>
              <a:ahLst/>
              <a:cxnLst/>
              <a:rect l="l" t="t" r="r" b="b"/>
              <a:pathLst>
                <a:path w="1457916" h="2116756" extrusionOk="0">
                  <a:moveTo>
                    <a:pt x="0" y="0"/>
                  </a:moveTo>
                  <a:lnTo>
                    <a:pt x="1457916" y="0"/>
                  </a:lnTo>
                  <a:lnTo>
                    <a:pt x="1457916" y="2116756"/>
                  </a:lnTo>
                  <a:lnTo>
                    <a:pt x="0" y="21167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529" name="Google Shape;529;p12"/>
            <p:cNvGrpSpPr/>
            <p:nvPr/>
          </p:nvGrpSpPr>
          <p:grpSpPr>
            <a:xfrm>
              <a:off x="352917" y="3105112"/>
              <a:ext cx="2665911" cy="711754"/>
              <a:chOff x="-708104" y="-28575"/>
              <a:chExt cx="2833364" cy="756461"/>
            </a:xfrm>
          </p:grpSpPr>
          <p:sp>
            <p:nvSpPr>
              <p:cNvPr id="530" name="Google Shape;530;p12"/>
              <p:cNvSpPr/>
              <p:nvPr/>
            </p:nvSpPr>
            <p:spPr>
              <a:xfrm>
                <a:off x="-708104" y="0"/>
                <a:ext cx="2833364" cy="727886"/>
              </a:xfrm>
              <a:custGeom>
                <a:avLst/>
                <a:gdLst/>
                <a:ahLst/>
                <a:cxnLst/>
                <a:rect l="l" t="t" r="r" b="b"/>
                <a:pathLst>
                  <a:path w="2007941" h="727886" extrusionOk="0">
                    <a:moveTo>
                      <a:pt x="1804741" y="0"/>
                    </a:moveTo>
                    <a:lnTo>
                      <a:pt x="0" y="0"/>
                    </a:lnTo>
                    <a:lnTo>
                      <a:pt x="0" y="727886"/>
                    </a:lnTo>
                    <a:lnTo>
                      <a:pt x="1804741" y="727886"/>
                    </a:lnTo>
                    <a:lnTo>
                      <a:pt x="2007941" y="363943"/>
                    </a:lnTo>
                    <a:lnTo>
                      <a:pt x="1804741" y="0"/>
                    </a:lnTo>
                    <a:close/>
                  </a:path>
                </a:pathLst>
              </a:custGeom>
              <a:solidFill>
                <a:srgbClr val="212D74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531" name="Google Shape;531;p12"/>
              <p:cNvSpPr txBox="1"/>
              <p:nvPr/>
            </p:nvSpPr>
            <p:spPr>
              <a:xfrm>
                <a:off x="-645701" y="-28575"/>
                <a:ext cx="2539342" cy="756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8800" tIns="98800" rIns="98800" bIns="98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Assessment</a:t>
                </a:r>
                <a:endParaRPr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32" name="Google Shape;532;p12"/>
            <p:cNvGrpSpPr/>
            <p:nvPr/>
          </p:nvGrpSpPr>
          <p:grpSpPr>
            <a:xfrm>
              <a:off x="3163579" y="4490387"/>
              <a:ext cx="3188136" cy="1398348"/>
              <a:chOff x="-1957277" y="1605309"/>
              <a:chExt cx="3388391" cy="1486182"/>
            </a:xfrm>
          </p:grpSpPr>
          <p:sp>
            <p:nvSpPr>
              <p:cNvPr id="533" name="Google Shape;533;p12"/>
              <p:cNvSpPr/>
              <p:nvPr/>
            </p:nvSpPr>
            <p:spPr>
              <a:xfrm>
                <a:off x="-1957277" y="1605309"/>
                <a:ext cx="3388391" cy="1486182"/>
              </a:xfrm>
              <a:custGeom>
                <a:avLst/>
                <a:gdLst/>
                <a:ahLst/>
                <a:cxnLst/>
                <a:rect l="l" t="t" r="r" b="b"/>
                <a:pathLst>
                  <a:path w="2007941" h="1051073" extrusionOk="0">
                    <a:moveTo>
                      <a:pt x="1804741" y="0"/>
                    </a:moveTo>
                    <a:lnTo>
                      <a:pt x="0" y="0"/>
                    </a:lnTo>
                    <a:lnTo>
                      <a:pt x="0" y="1051073"/>
                    </a:lnTo>
                    <a:lnTo>
                      <a:pt x="1804741" y="1051073"/>
                    </a:lnTo>
                    <a:lnTo>
                      <a:pt x="2007941" y="525536"/>
                    </a:lnTo>
                    <a:lnTo>
                      <a:pt x="1804741" y="0"/>
                    </a:lnTo>
                    <a:close/>
                  </a:path>
                </a:pathLst>
              </a:custGeom>
              <a:solidFill>
                <a:srgbClr val="212D74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534" name="Google Shape;534;p12"/>
              <p:cNvSpPr txBox="1"/>
              <p:nvPr/>
            </p:nvSpPr>
            <p:spPr>
              <a:xfrm>
                <a:off x="-1750302" y="1858039"/>
                <a:ext cx="2764082" cy="976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8800" tIns="98800" rIns="98800" bIns="98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Rekomendasi</a:t>
                </a:r>
                <a:r>
                  <a:rPr lang="en-US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 &amp; </a:t>
                </a:r>
                <a:r>
                  <a:rPr lang="en-US" sz="20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Penetapan</a:t>
                </a:r>
                <a:r>
                  <a:rPr lang="en-US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 Harga</a:t>
                </a:r>
                <a:endParaRPr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35" name="Google Shape;535;p12"/>
            <p:cNvGrpSpPr/>
            <p:nvPr/>
          </p:nvGrpSpPr>
          <p:grpSpPr>
            <a:xfrm>
              <a:off x="556180" y="2170711"/>
              <a:ext cx="1756902" cy="919223"/>
              <a:chOff x="-213457" y="200936"/>
              <a:chExt cx="1515258" cy="792793"/>
            </a:xfrm>
          </p:grpSpPr>
          <p:sp>
            <p:nvSpPr>
              <p:cNvPr id="536" name="Google Shape;536;p12"/>
              <p:cNvSpPr/>
              <p:nvPr/>
            </p:nvSpPr>
            <p:spPr>
              <a:xfrm>
                <a:off x="-213457" y="200936"/>
                <a:ext cx="1513877" cy="740673"/>
              </a:xfrm>
              <a:custGeom>
                <a:avLst/>
                <a:gdLst/>
                <a:ahLst/>
                <a:cxnLst/>
                <a:rect l="l" t="t" r="r" b="b"/>
                <a:pathLst>
                  <a:path w="1513877" h="740673" extrusionOk="0">
                    <a:moveTo>
                      <a:pt x="1310677" y="0"/>
                    </a:moveTo>
                    <a:cubicBezTo>
                      <a:pt x="1422901" y="0"/>
                      <a:pt x="1513877" y="165805"/>
                      <a:pt x="1513877" y="370337"/>
                    </a:cubicBezTo>
                    <a:cubicBezTo>
                      <a:pt x="1513877" y="574868"/>
                      <a:pt x="1422901" y="740673"/>
                      <a:pt x="1310677" y="740673"/>
                    </a:cubicBezTo>
                    <a:lnTo>
                      <a:pt x="203200" y="740673"/>
                    </a:lnTo>
                    <a:cubicBezTo>
                      <a:pt x="90976" y="740673"/>
                      <a:pt x="0" y="574868"/>
                      <a:pt x="0" y="370337"/>
                    </a:cubicBezTo>
                    <a:cubicBezTo>
                      <a:pt x="0" y="16580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949AB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2"/>
              <p:cNvSpPr txBox="1"/>
              <p:nvPr/>
            </p:nvSpPr>
            <p:spPr>
              <a:xfrm>
                <a:off x="-212076" y="224481"/>
                <a:ext cx="1513877" cy="769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8800" tIns="98800" rIns="98800" bIns="98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Arial"/>
                  </a:rPr>
                  <a:t>PT OTO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538" name="Google Shape;538;p12"/>
          <p:cNvSpPr/>
          <p:nvPr/>
        </p:nvSpPr>
        <p:spPr>
          <a:xfrm>
            <a:off x="6753784" y="5052411"/>
            <a:ext cx="938096" cy="782137"/>
          </a:xfrm>
          <a:custGeom>
            <a:avLst/>
            <a:gdLst/>
            <a:ahLst/>
            <a:cxnLst/>
            <a:rect l="l" t="t" r="r" b="b"/>
            <a:pathLst>
              <a:path w="2335003" h="1946809" extrusionOk="0">
                <a:moveTo>
                  <a:pt x="0" y="0"/>
                </a:moveTo>
                <a:lnTo>
                  <a:pt x="2335004" y="0"/>
                </a:lnTo>
                <a:lnTo>
                  <a:pt x="2335004" y="1946809"/>
                </a:lnTo>
                <a:lnTo>
                  <a:pt x="0" y="1946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9" name="Google Shape;539;p12"/>
          <p:cNvSpPr/>
          <p:nvPr/>
        </p:nvSpPr>
        <p:spPr>
          <a:xfrm>
            <a:off x="4849193" y="7776139"/>
            <a:ext cx="1757711" cy="1006689"/>
          </a:xfrm>
          <a:custGeom>
            <a:avLst/>
            <a:gdLst/>
            <a:ahLst/>
            <a:cxnLst/>
            <a:rect l="l" t="t" r="r" b="b"/>
            <a:pathLst>
              <a:path w="1446004" h="828166" extrusionOk="0">
                <a:moveTo>
                  <a:pt x="0" y="0"/>
                </a:moveTo>
                <a:lnTo>
                  <a:pt x="1446004" y="0"/>
                </a:lnTo>
                <a:lnTo>
                  <a:pt x="1446004" y="828166"/>
                </a:lnTo>
                <a:lnTo>
                  <a:pt x="0" y="828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12"/>
          <p:cNvGrpSpPr/>
          <p:nvPr/>
        </p:nvGrpSpPr>
        <p:grpSpPr>
          <a:xfrm>
            <a:off x="4946803" y="9445913"/>
            <a:ext cx="1680270" cy="498187"/>
            <a:chOff x="3084348" y="477059"/>
            <a:chExt cx="1533470" cy="454662"/>
          </a:xfrm>
        </p:grpSpPr>
        <p:sp>
          <p:nvSpPr>
            <p:cNvPr id="541" name="Google Shape;541;p12"/>
            <p:cNvSpPr/>
            <p:nvPr/>
          </p:nvSpPr>
          <p:spPr>
            <a:xfrm>
              <a:off x="3103941" y="482537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 extrusionOk="0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 txBox="1"/>
            <p:nvPr/>
          </p:nvSpPr>
          <p:spPr>
            <a:xfrm>
              <a:off x="3084348" y="477059"/>
              <a:ext cx="1513877" cy="454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875" tIns="48875" rIns="48875" bIns="48875" anchor="ctr" anchorCtr="0">
              <a:noAutofit/>
            </a:bodyPr>
            <a:lstStyle/>
            <a:p>
              <a:pPr marL="0" marR="0" lvl="0" indent="0" algn="ctr" rtl="0">
                <a:lnSpc>
                  <a:spcPct val="8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Seller</a:t>
              </a:r>
              <a:endParaRPr sz="2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  <p:grpSp>
        <p:nvGrpSpPr>
          <p:cNvPr id="543" name="Google Shape;543;p12"/>
          <p:cNvGrpSpPr/>
          <p:nvPr/>
        </p:nvGrpSpPr>
        <p:grpSpPr>
          <a:xfrm>
            <a:off x="4191000" y="8890430"/>
            <a:ext cx="3074095" cy="477313"/>
            <a:chOff x="0" y="0"/>
            <a:chExt cx="2632891" cy="503446"/>
          </a:xfrm>
        </p:grpSpPr>
        <p:sp>
          <p:nvSpPr>
            <p:cNvPr id="544" name="Google Shape;544;p12"/>
            <p:cNvSpPr/>
            <p:nvPr/>
          </p:nvSpPr>
          <p:spPr>
            <a:xfrm>
              <a:off x="0" y="0"/>
              <a:ext cx="2632891" cy="503446"/>
            </a:xfrm>
            <a:custGeom>
              <a:avLst/>
              <a:gdLst/>
              <a:ahLst/>
              <a:cxnLst/>
              <a:rect l="l" t="t" r="r" b="b"/>
              <a:pathLst>
                <a:path w="1513877" h="435612" extrusionOk="0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 txBox="1"/>
            <p:nvPr/>
          </p:nvSpPr>
          <p:spPr>
            <a:xfrm>
              <a:off x="128033" y="117599"/>
              <a:ext cx="2376823" cy="296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875" tIns="48875" rIns="48875" bIns="48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Team </a:t>
              </a:r>
              <a:r>
                <a:rPr lang="en-US" sz="20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penilai</a:t>
              </a:r>
              <a:r>
                <a:rPr lang="en-US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mobil</a:t>
              </a:r>
              <a:r>
                <a:rPr lang="en-US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</a:t>
              </a:r>
              <a:endParaRPr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6" name="Google Shape;546;p12"/>
          <p:cNvGrpSpPr/>
          <p:nvPr/>
        </p:nvGrpSpPr>
        <p:grpSpPr>
          <a:xfrm>
            <a:off x="6909072" y="1001671"/>
            <a:ext cx="11053989" cy="8111632"/>
            <a:chOff x="6415625" y="912780"/>
            <a:chExt cx="11053989" cy="8111632"/>
          </a:xfrm>
        </p:grpSpPr>
        <p:grpSp>
          <p:nvGrpSpPr>
            <p:cNvPr id="547" name="Google Shape;547;p12"/>
            <p:cNvGrpSpPr/>
            <p:nvPr/>
          </p:nvGrpSpPr>
          <p:grpSpPr>
            <a:xfrm>
              <a:off x="7393198" y="3500370"/>
              <a:ext cx="2027567" cy="1625888"/>
              <a:chOff x="7345031" y="2632183"/>
              <a:chExt cx="2027567" cy="1625888"/>
            </a:xfrm>
          </p:grpSpPr>
          <p:sp>
            <p:nvSpPr>
              <p:cNvPr id="548" name="Google Shape;548;p12"/>
              <p:cNvSpPr/>
              <p:nvPr/>
            </p:nvSpPr>
            <p:spPr>
              <a:xfrm>
                <a:off x="7632376" y="2632183"/>
                <a:ext cx="1446004" cy="828166"/>
              </a:xfrm>
              <a:custGeom>
                <a:avLst/>
                <a:gdLst/>
                <a:ahLst/>
                <a:cxnLst/>
                <a:rect l="l" t="t" r="r" b="b"/>
                <a:pathLst>
                  <a:path w="1446004" h="828166" extrusionOk="0">
                    <a:moveTo>
                      <a:pt x="0" y="0"/>
                    </a:moveTo>
                    <a:lnTo>
                      <a:pt x="1446004" y="0"/>
                    </a:lnTo>
                    <a:lnTo>
                      <a:pt x="1446004" y="828165"/>
                    </a:lnTo>
                    <a:lnTo>
                      <a:pt x="0" y="8281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  <p:grpSp>
            <p:nvGrpSpPr>
              <p:cNvPr id="549" name="Google Shape;549;p12"/>
              <p:cNvGrpSpPr/>
              <p:nvPr/>
            </p:nvGrpSpPr>
            <p:grpSpPr>
              <a:xfrm>
                <a:off x="7345031" y="3551699"/>
                <a:ext cx="2027567" cy="706372"/>
                <a:chOff x="-148341" y="-1"/>
                <a:chExt cx="1662218" cy="531845"/>
              </a:xfrm>
            </p:grpSpPr>
            <p:sp>
              <p:nvSpPr>
                <p:cNvPr id="550" name="Google Shape;550;p12"/>
                <p:cNvSpPr/>
                <p:nvPr/>
              </p:nvSpPr>
              <p:spPr>
                <a:xfrm>
                  <a:off x="-148341" y="-1"/>
                  <a:ext cx="1662218" cy="53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35612" extrusionOk="0">
                      <a:moveTo>
                        <a:pt x="1310677" y="0"/>
                      </a:moveTo>
                      <a:cubicBezTo>
                        <a:pt x="1422901" y="0"/>
                        <a:pt x="1513877" y="97515"/>
                        <a:pt x="1513877" y="217806"/>
                      </a:cubicBezTo>
                      <a:cubicBezTo>
                        <a:pt x="1513877" y="338097"/>
                        <a:pt x="1422901" y="435612"/>
                        <a:pt x="1310677" y="435612"/>
                      </a:cubicBezTo>
                      <a:lnTo>
                        <a:pt x="203200" y="435612"/>
                      </a:lnTo>
                      <a:cubicBezTo>
                        <a:pt x="90976" y="435612"/>
                        <a:pt x="0" y="338097"/>
                        <a:pt x="0" y="217806"/>
                      </a:cubicBezTo>
                      <a:cubicBezTo>
                        <a:pt x="0" y="97515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566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2"/>
                <p:cNvSpPr txBox="1"/>
                <p:nvPr/>
              </p:nvSpPr>
              <p:spPr>
                <a:xfrm>
                  <a:off x="-76988" y="36594"/>
                  <a:ext cx="1513877" cy="4546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8875" tIns="48875" rIns="48875" bIns="48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Team Data Scientist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552" name="Google Shape;552;p12"/>
            <p:cNvGrpSpPr/>
            <p:nvPr/>
          </p:nvGrpSpPr>
          <p:grpSpPr>
            <a:xfrm>
              <a:off x="10853260" y="912780"/>
              <a:ext cx="2133582" cy="2017094"/>
              <a:chOff x="10413967" y="984399"/>
              <a:chExt cx="2133582" cy="2017094"/>
            </a:xfrm>
          </p:grpSpPr>
          <p:sp>
            <p:nvSpPr>
              <p:cNvPr id="553" name="Google Shape;553;p12"/>
              <p:cNvSpPr/>
              <p:nvPr/>
            </p:nvSpPr>
            <p:spPr>
              <a:xfrm>
                <a:off x="10963039" y="984399"/>
                <a:ext cx="1015483" cy="1088725"/>
              </a:xfrm>
              <a:custGeom>
                <a:avLst/>
                <a:gdLst/>
                <a:ahLst/>
                <a:cxnLst/>
                <a:rect l="l" t="t" r="r" b="b"/>
                <a:pathLst>
                  <a:path w="1015483" h="1088725" extrusionOk="0">
                    <a:moveTo>
                      <a:pt x="0" y="0"/>
                    </a:moveTo>
                    <a:lnTo>
                      <a:pt x="1015483" y="0"/>
                    </a:lnTo>
                    <a:lnTo>
                      <a:pt x="1015483" y="1088725"/>
                    </a:lnTo>
                    <a:lnTo>
                      <a:pt x="0" y="108872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  <p:grpSp>
            <p:nvGrpSpPr>
              <p:cNvPr id="554" name="Google Shape;554;p12"/>
              <p:cNvGrpSpPr/>
              <p:nvPr/>
            </p:nvGrpSpPr>
            <p:grpSpPr>
              <a:xfrm>
                <a:off x="10413967" y="2157371"/>
                <a:ext cx="2133582" cy="844122"/>
                <a:chOff x="-65359" y="-12045"/>
                <a:chExt cx="1660120" cy="584113"/>
              </a:xfrm>
            </p:grpSpPr>
            <p:sp>
              <p:nvSpPr>
                <p:cNvPr id="555" name="Google Shape;555;p12"/>
                <p:cNvSpPr/>
                <p:nvPr/>
              </p:nvSpPr>
              <p:spPr>
                <a:xfrm>
                  <a:off x="-55751" y="0"/>
                  <a:ext cx="1594762" cy="572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35612" extrusionOk="0">
                      <a:moveTo>
                        <a:pt x="1310677" y="0"/>
                      </a:moveTo>
                      <a:cubicBezTo>
                        <a:pt x="1422901" y="0"/>
                        <a:pt x="1513877" y="97515"/>
                        <a:pt x="1513877" y="217806"/>
                      </a:cubicBezTo>
                      <a:cubicBezTo>
                        <a:pt x="1513877" y="338097"/>
                        <a:pt x="1422901" y="435612"/>
                        <a:pt x="1310677" y="435612"/>
                      </a:cubicBezTo>
                      <a:lnTo>
                        <a:pt x="203200" y="435612"/>
                      </a:lnTo>
                      <a:cubicBezTo>
                        <a:pt x="90976" y="435612"/>
                        <a:pt x="0" y="338097"/>
                        <a:pt x="0" y="217806"/>
                      </a:cubicBezTo>
                      <a:cubicBezTo>
                        <a:pt x="0" y="97515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566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2"/>
                <p:cNvSpPr txBox="1"/>
                <p:nvPr/>
              </p:nvSpPr>
              <p:spPr>
                <a:xfrm>
                  <a:off x="-65359" y="-12045"/>
                  <a:ext cx="1660120" cy="5730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8875" tIns="48875" rIns="48875" bIns="48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Data used car auction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557" name="Google Shape;557;p12"/>
            <p:cNvGrpSpPr/>
            <p:nvPr/>
          </p:nvGrpSpPr>
          <p:grpSpPr>
            <a:xfrm>
              <a:off x="13025195" y="6119784"/>
              <a:ext cx="2000544" cy="1963541"/>
              <a:chOff x="12688408" y="5674334"/>
              <a:chExt cx="2000544" cy="1963541"/>
            </a:xfrm>
          </p:grpSpPr>
          <p:sp>
            <p:nvSpPr>
              <p:cNvPr id="558" name="Google Shape;558;p12"/>
              <p:cNvSpPr/>
              <p:nvPr/>
            </p:nvSpPr>
            <p:spPr>
              <a:xfrm>
                <a:off x="13030609" y="5674334"/>
                <a:ext cx="1316145" cy="1052916"/>
              </a:xfrm>
              <a:custGeom>
                <a:avLst/>
                <a:gdLst/>
                <a:ahLst/>
                <a:cxnLst/>
                <a:rect l="l" t="t" r="r" b="b"/>
                <a:pathLst>
                  <a:path w="1316145" h="1052916" extrusionOk="0">
                    <a:moveTo>
                      <a:pt x="0" y="0"/>
                    </a:moveTo>
                    <a:lnTo>
                      <a:pt x="1316145" y="0"/>
                    </a:lnTo>
                    <a:lnTo>
                      <a:pt x="1316145" y="1052915"/>
                    </a:lnTo>
                    <a:lnTo>
                      <a:pt x="0" y="105291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  <p:grpSp>
            <p:nvGrpSpPr>
              <p:cNvPr id="559" name="Google Shape;559;p12"/>
              <p:cNvGrpSpPr/>
              <p:nvPr/>
            </p:nvGrpSpPr>
            <p:grpSpPr>
              <a:xfrm>
                <a:off x="12688408" y="6876709"/>
                <a:ext cx="2000544" cy="761166"/>
                <a:chOff x="-115859" y="-60647"/>
                <a:chExt cx="1513878" cy="540422"/>
              </a:xfrm>
            </p:grpSpPr>
            <p:sp>
              <p:nvSpPr>
                <p:cNvPr id="560" name="Google Shape;560;p12"/>
                <p:cNvSpPr/>
                <p:nvPr/>
              </p:nvSpPr>
              <p:spPr>
                <a:xfrm>
                  <a:off x="-115859" y="-60647"/>
                  <a:ext cx="1513877" cy="540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46955" extrusionOk="0">
                      <a:moveTo>
                        <a:pt x="1310677" y="0"/>
                      </a:moveTo>
                      <a:cubicBezTo>
                        <a:pt x="1422901" y="0"/>
                        <a:pt x="1513877" y="100054"/>
                        <a:pt x="1513877" y="223478"/>
                      </a:cubicBezTo>
                      <a:cubicBezTo>
                        <a:pt x="1513877" y="346901"/>
                        <a:pt x="1422901" y="446955"/>
                        <a:pt x="1310677" y="446955"/>
                      </a:cubicBezTo>
                      <a:lnTo>
                        <a:pt x="203200" y="446955"/>
                      </a:lnTo>
                      <a:cubicBezTo>
                        <a:pt x="90976" y="446955"/>
                        <a:pt x="0" y="346901"/>
                        <a:pt x="0" y="223478"/>
                      </a:cubicBezTo>
                      <a:cubicBezTo>
                        <a:pt x="0" y="100054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566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2"/>
                <p:cNvSpPr txBox="1"/>
                <p:nvPr/>
              </p:nvSpPr>
              <p:spPr>
                <a:xfrm>
                  <a:off x="-115858" y="-34464"/>
                  <a:ext cx="1513877" cy="480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8875" tIns="48875" rIns="48875" bIns="48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Deployment 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Website 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562" name="Google Shape;562;p12"/>
            <p:cNvGrpSpPr/>
            <p:nvPr/>
          </p:nvGrpSpPr>
          <p:grpSpPr>
            <a:xfrm>
              <a:off x="9314379" y="6062128"/>
              <a:ext cx="2027567" cy="1718041"/>
              <a:chOff x="9679774" y="5786709"/>
              <a:chExt cx="2027567" cy="1718041"/>
            </a:xfrm>
          </p:grpSpPr>
          <p:sp>
            <p:nvSpPr>
              <p:cNvPr id="563" name="Google Shape;563;p12"/>
              <p:cNvSpPr/>
              <p:nvPr/>
            </p:nvSpPr>
            <p:spPr>
              <a:xfrm>
                <a:off x="9955659" y="5786709"/>
                <a:ext cx="1446004" cy="828166"/>
              </a:xfrm>
              <a:custGeom>
                <a:avLst/>
                <a:gdLst/>
                <a:ahLst/>
                <a:cxnLst/>
                <a:rect l="l" t="t" r="r" b="b"/>
                <a:pathLst>
                  <a:path w="1446004" h="828166" extrusionOk="0">
                    <a:moveTo>
                      <a:pt x="0" y="0"/>
                    </a:moveTo>
                    <a:lnTo>
                      <a:pt x="1446003" y="0"/>
                    </a:lnTo>
                    <a:lnTo>
                      <a:pt x="1446003" y="828165"/>
                    </a:lnTo>
                    <a:lnTo>
                      <a:pt x="0" y="8281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  <p:grpSp>
            <p:nvGrpSpPr>
              <p:cNvPr id="564" name="Google Shape;564;p12"/>
              <p:cNvGrpSpPr/>
              <p:nvPr/>
            </p:nvGrpSpPr>
            <p:grpSpPr>
              <a:xfrm>
                <a:off x="9679774" y="6743585"/>
                <a:ext cx="2027567" cy="761165"/>
                <a:chOff x="-46966" y="-4746"/>
                <a:chExt cx="1631785" cy="549740"/>
              </a:xfrm>
            </p:grpSpPr>
            <p:sp>
              <p:nvSpPr>
                <p:cNvPr id="565" name="Google Shape;565;p12"/>
                <p:cNvSpPr/>
                <p:nvPr/>
              </p:nvSpPr>
              <p:spPr>
                <a:xfrm>
                  <a:off x="-46966" y="-4746"/>
                  <a:ext cx="1631785" cy="54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35612" extrusionOk="0">
                      <a:moveTo>
                        <a:pt x="1310677" y="0"/>
                      </a:moveTo>
                      <a:cubicBezTo>
                        <a:pt x="1422901" y="0"/>
                        <a:pt x="1513877" y="97515"/>
                        <a:pt x="1513877" y="217806"/>
                      </a:cubicBezTo>
                      <a:cubicBezTo>
                        <a:pt x="1513877" y="338097"/>
                        <a:pt x="1422901" y="435612"/>
                        <a:pt x="1310677" y="435612"/>
                      </a:cubicBezTo>
                      <a:lnTo>
                        <a:pt x="203200" y="435612"/>
                      </a:lnTo>
                      <a:cubicBezTo>
                        <a:pt x="90976" y="435612"/>
                        <a:pt x="0" y="338097"/>
                        <a:pt x="0" y="217806"/>
                      </a:cubicBezTo>
                      <a:cubicBezTo>
                        <a:pt x="0" y="97515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566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2"/>
                <p:cNvSpPr txBox="1"/>
                <p:nvPr/>
              </p:nvSpPr>
              <p:spPr>
                <a:xfrm>
                  <a:off x="11987" y="63029"/>
                  <a:ext cx="1513877" cy="4546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8875" tIns="48875" rIns="48875" bIns="48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Team </a:t>
                  </a:r>
                  <a:r>
                    <a:rPr lang="en-US" sz="2000" b="1" dirty="0" err="1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Penilai</a:t>
                  </a: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 Mobil 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567" name="Google Shape;567;p12"/>
            <p:cNvSpPr/>
            <p:nvPr/>
          </p:nvSpPr>
          <p:spPr>
            <a:xfrm>
              <a:off x="8997299" y="2156907"/>
              <a:ext cx="1185930" cy="866807"/>
            </a:xfrm>
            <a:custGeom>
              <a:avLst/>
              <a:gdLst/>
              <a:ahLst/>
              <a:cxnLst/>
              <a:rect l="l" t="t" r="r" b="b"/>
              <a:pathLst>
                <a:path w="1185930" h="866807" extrusionOk="0">
                  <a:moveTo>
                    <a:pt x="0" y="0"/>
                  </a:moveTo>
                  <a:lnTo>
                    <a:pt x="1185929" y="0"/>
                  </a:lnTo>
                  <a:lnTo>
                    <a:pt x="1185929" y="866806"/>
                  </a:lnTo>
                  <a:lnTo>
                    <a:pt x="0" y="866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68" name="Google Shape;568;p12"/>
            <p:cNvSpPr/>
            <p:nvPr/>
          </p:nvSpPr>
          <p:spPr>
            <a:xfrm rot="3826790">
              <a:off x="13761971" y="2194223"/>
              <a:ext cx="1150343" cy="840796"/>
            </a:xfrm>
            <a:custGeom>
              <a:avLst/>
              <a:gdLst/>
              <a:ahLst/>
              <a:cxnLst/>
              <a:rect l="l" t="t" r="r" b="b"/>
              <a:pathLst>
                <a:path w="1150343" h="840796" extrusionOk="0">
                  <a:moveTo>
                    <a:pt x="0" y="0"/>
                  </a:moveTo>
                  <a:lnTo>
                    <a:pt x="1150343" y="0"/>
                  </a:lnTo>
                  <a:lnTo>
                    <a:pt x="1150343" y="840796"/>
                  </a:lnTo>
                  <a:lnTo>
                    <a:pt x="0" y="8407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69" name="Google Shape;569;p12"/>
            <p:cNvSpPr/>
            <p:nvPr/>
          </p:nvSpPr>
          <p:spPr>
            <a:xfrm rot="9696282">
              <a:off x="14834976" y="5642222"/>
              <a:ext cx="934465" cy="683009"/>
            </a:xfrm>
            <a:custGeom>
              <a:avLst/>
              <a:gdLst/>
              <a:ahLst/>
              <a:cxnLst/>
              <a:rect l="l" t="t" r="r" b="b"/>
              <a:pathLst>
                <a:path w="934465" h="683009" extrusionOk="0">
                  <a:moveTo>
                    <a:pt x="0" y="0"/>
                  </a:moveTo>
                  <a:lnTo>
                    <a:pt x="934465" y="0"/>
                  </a:lnTo>
                  <a:lnTo>
                    <a:pt x="934465" y="683009"/>
                  </a:lnTo>
                  <a:lnTo>
                    <a:pt x="0" y="6830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0" name="Google Shape;570;p12"/>
            <p:cNvSpPr/>
            <p:nvPr/>
          </p:nvSpPr>
          <p:spPr>
            <a:xfrm rot="-8986567">
              <a:off x="11588505" y="7627498"/>
              <a:ext cx="1040228" cy="760312"/>
            </a:xfrm>
            <a:custGeom>
              <a:avLst/>
              <a:gdLst/>
              <a:ahLst/>
              <a:cxnLst/>
              <a:rect l="l" t="t" r="r" b="b"/>
              <a:pathLst>
                <a:path w="1040228" h="760312" extrusionOk="0">
                  <a:moveTo>
                    <a:pt x="0" y="0"/>
                  </a:moveTo>
                  <a:lnTo>
                    <a:pt x="1040228" y="0"/>
                  </a:lnTo>
                  <a:lnTo>
                    <a:pt x="1040228" y="760312"/>
                  </a:lnTo>
                  <a:lnTo>
                    <a:pt x="0" y="7603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1" name="Google Shape;571;p12"/>
            <p:cNvSpPr/>
            <p:nvPr/>
          </p:nvSpPr>
          <p:spPr>
            <a:xfrm rot="-5529568">
              <a:off x="8161356" y="5378692"/>
              <a:ext cx="1224907" cy="895296"/>
            </a:xfrm>
            <a:custGeom>
              <a:avLst/>
              <a:gdLst/>
              <a:ahLst/>
              <a:cxnLst/>
              <a:rect l="l" t="t" r="r" b="b"/>
              <a:pathLst>
                <a:path w="1224907" h="895296" extrusionOk="0">
                  <a:moveTo>
                    <a:pt x="0" y="0"/>
                  </a:moveTo>
                  <a:lnTo>
                    <a:pt x="1224907" y="0"/>
                  </a:lnTo>
                  <a:lnTo>
                    <a:pt x="1224907" y="895296"/>
                  </a:lnTo>
                  <a:lnTo>
                    <a:pt x="0" y="8952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572" name="Google Shape;572;p12"/>
            <p:cNvGrpSpPr/>
            <p:nvPr/>
          </p:nvGrpSpPr>
          <p:grpSpPr>
            <a:xfrm>
              <a:off x="6415625" y="1781035"/>
              <a:ext cx="2688536" cy="554319"/>
              <a:chOff x="59261" y="-16020"/>
              <a:chExt cx="708092" cy="145993"/>
            </a:xfrm>
          </p:grpSpPr>
          <p:sp>
            <p:nvSpPr>
              <p:cNvPr id="573" name="Google Shape;573;p12"/>
              <p:cNvSpPr/>
              <p:nvPr/>
            </p:nvSpPr>
            <p:spPr>
              <a:xfrm>
                <a:off x="69633" y="0"/>
                <a:ext cx="687349" cy="117418"/>
              </a:xfrm>
              <a:custGeom>
                <a:avLst/>
                <a:gdLst/>
                <a:ahLst/>
                <a:cxnLst/>
                <a:rect l="l" t="t" r="r" b="b"/>
                <a:pathLst>
                  <a:path w="756982" h="117418" extrusionOk="0">
                    <a:moveTo>
                      <a:pt x="58709" y="0"/>
                    </a:moveTo>
                    <a:lnTo>
                      <a:pt x="698272" y="0"/>
                    </a:lnTo>
                    <a:cubicBezTo>
                      <a:pt x="713843" y="0"/>
                      <a:pt x="728776" y="6185"/>
                      <a:pt x="739786" y="17196"/>
                    </a:cubicBezTo>
                    <a:cubicBezTo>
                      <a:pt x="750796" y="28206"/>
                      <a:pt x="756982" y="43139"/>
                      <a:pt x="756982" y="58709"/>
                    </a:cubicBezTo>
                    <a:lnTo>
                      <a:pt x="756982" y="58709"/>
                    </a:lnTo>
                    <a:cubicBezTo>
                      <a:pt x="756982" y="91133"/>
                      <a:pt x="730697" y="117418"/>
                      <a:pt x="698272" y="117418"/>
                    </a:cubicBezTo>
                    <a:lnTo>
                      <a:pt x="58709" y="117418"/>
                    </a:lnTo>
                    <a:cubicBezTo>
                      <a:pt x="43139" y="117418"/>
                      <a:pt x="28206" y="111233"/>
                      <a:pt x="17196" y="100223"/>
                    </a:cubicBezTo>
                    <a:cubicBezTo>
                      <a:pt x="6185" y="89213"/>
                      <a:pt x="0" y="74280"/>
                      <a:pt x="0" y="58709"/>
                    </a:cubicBezTo>
                    <a:lnTo>
                      <a:pt x="0" y="58709"/>
                    </a:lnTo>
                    <a:cubicBezTo>
                      <a:pt x="0" y="43139"/>
                      <a:pt x="6185" y="28206"/>
                      <a:pt x="17196" y="17196"/>
                    </a:cubicBezTo>
                    <a:cubicBezTo>
                      <a:pt x="28206" y="6185"/>
                      <a:pt x="43139" y="0"/>
                      <a:pt x="58709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2"/>
              <p:cNvSpPr txBox="1"/>
              <p:nvPr/>
            </p:nvSpPr>
            <p:spPr>
              <a:xfrm>
                <a:off x="59261" y="-16020"/>
                <a:ext cx="708092" cy="145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Data Preparation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75" name="Google Shape;575;p12"/>
            <p:cNvGrpSpPr/>
            <p:nvPr/>
          </p:nvGrpSpPr>
          <p:grpSpPr>
            <a:xfrm>
              <a:off x="14388258" y="1663111"/>
              <a:ext cx="2631275" cy="554319"/>
              <a:chOff x="0" y="-14114"/>
              <a:chExt cx="693011" cy="145993"/>
            </a:xfrm>
          </p:grpSpPr>
          <p:sp>
            <p:nvSpPr>
              <p:cNvPr id="576" name="Google Shape;576;p12"/>
              <p:cNvSpPr/>
              <p:nvPr/>
            </p:nvSpPr>
            <p:spPr>
              <a:xfrm>
                <a:off x="0" y="0"/>
                <a:ext cx="693011" cy="117418"/>
              </a:xfrm>
              <a:custGeom>
                <a:avLst/>
                <a:gdLst/>
                <a:ahLst/>
                <a:cxnLst/>
                <a:rect l="l" t="t" r="r" b="b"/>
                <a:pathLst>
                  <a:path w="756982" h="117418" extrusionOk="0">
                    <a:moveTo>
                      <a:pt x="58709" y="0"/>
                    </a:moveTo>
                    <a:lnTo>
                      <a:pt x="698272" y="0"/>
                    </a:lnTo>
                    <a:cubicBezTo>
                      <a:pt x="713843" y="0"/>
                      <a:pt x="728776" y="6185"/>
                      <a:pt x="739786" y="17196"/>
                    </a:cubicBezTo>
                    <a:cubicBezTo>
                      <a:pt x="750796" y="28206"/>
                      <a:pt x="756982" y="43139"/>
                      <a:pt x="756982" y="58709"/>
                    </a:cubicBezTo>
                    <a:lnTo>
                      <a:pt x="756982" y="58709"/>
                    </a:lnTo>
                    <a:cubicBezTo>
                      <a:pt x="756982" y="91133"/>
                      <a:pt x="730697" y="117418"/>
                      <a:pt x="698272" y="117418"/>
                    </a:cubicBezTo>
                    <a:lnTo>
                      <a:pt x="58709" y="117418"/>
                    </a:lnTo>
                    <a:cubicBezTo>
                      <a:pt x="43139" y="117418"/>
                      <a:pt x="28206" y="111233"/>
                      <a:pt x="17196" y="100223"/>
                    </a:cubicBezTo>
                    <a:cubicBezTo>
                      <a:pt x="6185" y="89213"/>
                      <a:pt x="0" y="74280"/>
                      <a:pt x="0" y="58709"/>
                    </a:cubicBezTo>
                    <a:lnTo>
                      <a:pt x="0" y="58709"/>
                    </a:lnTo>
                    <a:cubicBezTo>
                      <a:pt x="0" y="43139"/>
                      <a:pt x="6185" y="28206"/>
                      <a:pt x="17196" y="17196"/>
                    </a:cubicBezTo>
                    <a:cubicBezTo>
                      <a:pt x="28206" y="6185"/>
                      <a:pt x="43139" y="0"/>
                      <a:pt x="58709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2"/>
              <p:cNvSpPr txBox="1"/>
              <p:nvPr/>
            </p:nvSpPr>
            <p:spPr>
              <a:xfrm>
                <a:off x="0" y="-14114"/>
                <a:ext cx="693011" cy="145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Data Preprocessing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78" name="Google Shape;578;p12"/>
            <p:cNvGrpSpPr/>
            <p:nvPr/>
          </p:nvGrpSpPr>
          <p:grpSpPr>
            <a:xfrm>
              <a:off x="15631566" y="5826339"/>
              <a:ext cx="1838048" cy="554319"/>
              <a:chOff x="0" y="-16370"/>
              <a:chExt cx="484095" cy="145993"/>
            </a:xfrm>
          </p:grpSpPr>
          <p:sp>
            <p:nvSpPr>
              <p:cNvPr id="579" name="Google Shape;579;p12"/>
              <p:cNvSpPr/>
              <p:nvPr/>
            </p:nvSpPr>
            <p:spPr>
              <a:xfrm>
                <a:off x="0" y="0"/>
                <a:ext cx="480166" cy="117418"/>
              </a:xfrm>
              <a:custGeom>
                <a:avLst/>
                <a:gdLst/>
                <a:ahLst/>
                <a:cxnLst/>
                <a:rect l="l" t="t" r="r" b="b"/>
                <a:pathLst>
                  <a:path w="480166" h="117418" extrusionOk="0">
                    <a:moveTo>
                      <a:pt x="58709" y="0"/>
                    </a:moveTo>
                    <a:lnTo>
                      <a:pt x="421457" y="0"/>
                    </a:lnTo>
                    <a:cubicBezTo>
                      <a:pt x="437027" y="0"/>
                      <a:pt x="451960" y="6185"/>
                      <a:pt x="462970" y="17196"/>
                    </a:cubicBezTo>
                    <a:cubicBezTo>
                      <a:pt x="473980" y="28206"/>
                      <a:pt x="480166" y="43139"/>
                      <a:pt x="480166" y="58709"/>
                    </a:cubicBezTo>
                    <a:lnTo>
                      <a:pt x="480166" y="58709"/>
                    </a:lnTo>
                    <a:cubicBezTo>
                      <a:pt x="480166" y="74280"/>
                      <a:pt x="473980" y="89213"/>
                      <a:pt x="462970" y="100223"/>
                    </a:cubicBezTo>
                    <a:cubicBezTo>
                      <a:pt x="451960" y="111233"/>
                      <a:pt x="437027" y="117418"/>
                      <a:pt x="421457" y="117418"/>
                    </a:cubicBezTo>
                    <a:lnTo>
                      <a:pt x="58709" y="117418"/>
                    </a:lnTo>
                    <a:cubicBezTo>
                      <a:pt x="43139" y="117418"/>
                      <a:pt x="28206" y="111233"/>
                      <a:pt x="17196" y="100223"/>
                    </a:cubicBezTo>
                    <a:cubicBezTo>
                      <a:pt x="6185" y="89213"/>
                      <a:pt x="0" y="74280"/>
                      <a:pt x="0" y="58709"/>
                    </a:cubicBezTo>
                    <a:lnTo>
                      <a:pt x="0" y="58709"/>
                    </a:lnTo>
                    <a:cubicBezTo>
                      <a:pt x="0" y="43139"/>
                      <a:pt x="6185" y="28206"/>
                      <a:pt x="17196" y="17196"/>
                    </a:cubicBezTo>
                    <a:cubicBezTo>
                      <a:pt x="28206" y="6185"/>
                      <a:pt x="43139" y="0"/>
                      <a:pt x="58709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2"/>
              <p:cNvSpPr txBox="1"/>
              <p:nvPr/>
            </p:nvSpPr>
            <p:spPr>
              <a:xfrm>
                <a:off x="3929" y="-16370"/>
                <a:ext cx="480166" cy="145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Modeling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81" name="Google Shape;581;p12"/>
            <p:cNvGrpSpPr/>
            <p:nvPr/>
          </p:nvGrpSpPr>
          <p:grpSpPr>
            <a:xfrm>
              <a:off x="11247711" y="8470093"/>
              <a:ext cx="1829216" cy="554319"/>
              <a:chOff x="-1603" y="-19196"/>
              <a:chExt cx="481769" cy="145993"/>
            </a:xfrm>
          </p:grpSpPr>
          <p:sp>
            <p:nvSpPr>
              <p:cNvPr id="582" name="Google Shape;582;p12"/>
              <p:cNvSpPr/>
              <p:nvPr/>
            </p:nvSpPr>
            <p:spPr>
              <a:xfrm>
                <a:off x="0" y="0"/>
                <a:ext cx="480166" cy="117418"/>
              </a:xfrm>
              <a:custGeom>
                <a:avLst/>
                <a:gdLst/>
                <a:ahLst/>
                <a:cxnLst/>
                <a:rect l="l" t="t" r="r" b="b"/>
                <a:pathLst>
                  <a:path w="480166" h="117418" extrusionOk="0">
                    <a:moveTo>
                      <a:pt x="58709" y="0"/>
                    </a:moveTo>
                    <a:lnTo>
                      <a:pt x="421457" y="0"/>
                    </a:lnTo>
                    <a:cubicBezTo>
                      <a:pt x="437027" y="0"/>
                      <a:pt x="451960" y="6185"/>
                      <a:pt x="462970" y="17196"/>
                    </a:cubicBezTo>
                    <a:cubicBezTo>
                      <a:pt x="473980" y="28206"/>
                      <a:pt x="480166" y="43139"/>
                      <a:pt x="480166" y="58709"/>
                    </a:cubicBezTo>
                    <a:lnTo>
                      <a:pt x="480166" y="58709"/>
                    </a:lnTo>
                    <a:cubicBezTo>
                      <a:pt x="480166" y="74280"/>
                      <a:pt x="473980" y="89213"/>
                      <a:pt x="462970" y="100223"/>
                    </a:cubicBezTo>
                    <a:cubicBezTo>
                      <a:pt x="451960" y="111233"/>
                      <a:pt x="437027" y="117418"/>
                      <a:pt x="421457" y="117418"/>
                    </a:cubicBezTo>
                    <a:lnTo>
                      <a:pt x="58709" y="117418"/>
                    </a:lnTo>
                    <a:cubicBezTo>
                      <a:pt x="43139" y="117418"/>
                      <a:pt x="28206" y="111233"/>
                      <a:pt x="17196" y="100223"/>
                    </a:cubicBezTo>
                    <a:cubicBezTo>
                      <a:pt x="6185" y="89213"/>
                      <a:pt x="0" y="74280"/>
                      <a:pt x="0" y="58709"/>
                    </a:cubicBezTo>
                    <a:lnTo>
                      <a:pt x="0" y="58709"/>
                    </a:lnTo>
                    <a:cubicBezTo>
                      <a:pt x="0" y="43139"/>
                      <a:pt x="6185" y="28206"/>
                      <a:pt x="17196" y="17196"/>
                    </a:cubicBezTo>
                    <a:cubicBezTo>
                      <a:pt x="28206" y="6185"/>
                      <a:pt x="43139" y="0"/>
                      <a:pt x="58709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2"/>
              <p:cNvSpPr txBox="1"/>
              <p:nvPr/>
            </p:nvSpPr>
            <p:spPr>
              <a:xfrm>
                <a:off x="-1603" y="-19196"/>
                <a:ext cx="480166" cy="145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Deployment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84" name="Google Shape;584;p12"/>
            <p:cNvGrpSpPr/>
            <p:nvPr/>
          </p:nvGrpSpPr>
          <p:grpSpPr>
            <a:xfrm>
              <a:off x="6625975" y="5889068"/>
              <a:ext cx="1846754" cy="554319"/>
              <a:chOff x="0" y="-19511"/>
              <a:chExt cx="486388" cy="145993"/>
            </a:xfrm>
          </p:grpSpPr>
          <p:sp>
            <p:nvSpPr>
              <p:cNvPr id="585" name="Google Shape;585;p12"/>
              <p:cNvSpPr/>
              <p:nvPr/>
            </p:nvSpPr>
            <p:spPr>
              <a:xfrm>
                <a:off x="0" y="0"/>
                <a:ext cx="480166" cy="117418"/>
              </a:xfrm>
              <a:custGeom>
                <a:avLst/>
                <a:gdLst/>
                <a:ahLst/>
                <a:cxnLst/>
                <a:rect l="l" t="t" r="r" b="b"/>
                <a:pathLst>
                  <a:path w="480166" h="117418" extrusionOk="0">
                    <a:moveTo>
                      <a:pt x="58709" y="0"/>
                    </a:moveTo>
                    <a:lnTo>
                      <a:pt x="421457" y="0"/>
                    </a:lnTo>
                    <a:cubicBezTo>
                      <a:pt x="437027" y="0"/>
                      <a:pt x="451960" y="6185"/>
                      <a:pt x="462970" y="17196"/>
                    </a:cubicBezTo>
                    <a:cubicBezTo>
                      <a:pt x="473980" y="28206"/>
                      <a:pt x="480166" y="43139"/>
                      <a:pt x="480166" y="58709"/>
                    </a:cubicBezTo>
                    <a:lnTo>
                      <a:pt x="480166" y="58709"/>
                    </a:lnTo>
                    <a:cubicBezTo>
                      <a:pt x="480166" y="74280"/>
                      <a:pt x="473980" y="89213"/>
                      <a:pt x="462970" y="100223"/>
                    </a:cubicBezTo>
                    <a:cubicBezTo>
                      <a:pt x="451960" y="111233"/>
                      <a:pt x="437027" y="117418"/>
                      <a:pt x="421457" y="117418"/>
                    </a:cubicBezTo>
                    <a:lnTo>
                      <a:pt x="58709" y="117418"/>
                    </a:lnTo>
                    <a:cubicBezTo>
                      <a:pt x="43139" y="117418"/>
                      <a:pt x="28206" y="111233"/>
                      <a:pt x="17196" y="100223"/>
                    </a:cubicBezTo>
                    <a:cubicBezTo>
                      <a:pt x="6185" y="89213"/>
                      <a:pt x="0" y="74280"/>
                      <a:pt x="0" y="58709"/>
                    </a:cubicBezTo>
                    <a:lnTo>
                      <a:pt x="0" y="58709"/>
                    </a:lnTo>
                    <a:cubicBezTo>
                      <a:pt x="0" y="43139"/>
                      <a:pt x="6185" y="28206"/>
                      <a:pt x="17196" y="17196"/>
                    </a:cubicBezTo>
                    <a:cubicBezTo>
                      <a:pt x="28206" y="6185"/>
                      <a:pt x="43139" y="0"/>
                      <a:pt x="58709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2"/>
              <p:cNvSpPr txBox="1"/>
              <p:nvPr/>
            </p:nvSpPr>
            <p:spPr>
              <a:xfrm>
                <a:off x="6222" y="-19511"/>
                <a:ext cx="480166" cy="145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Ubuntu"/>
                  </a:rPr>
                  <a:t>Evaluation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87" name="Google Shape;587;p12"/>
            <p:cNvGrpSpPr/>
            <p:nvPr/>
          </p:nvGrpSpPr>
          <p:grpSpPr>
            <a:xfrm>
              <a:off x="14340926" y="3147585"/>
              <a:ext cx="2635129" cy="2217724"/>
              <a:chOff x="13154459" y="2398569"/>
              <a:chExt cx="2635129" cy="2217724"/>
            </a:xfrm>
          </p:grpSpPr>
          <p:grpSp>
            <p:nvGrpSpPr>
              <p:cNvPr id="588" name="Google Shape;588;p12"/>
              <p:cNvGrpSpPr/>
              <p:nvPr/>
            </p:nvGrpSpPr>
            <p:grpSpPr>
              <a:xfrm>
                <a:off x="13154459" y="3810859"/>
                <a:ext cx="2635129" cy="805434"/>
                <a:chOff x="-197565" y="16112"/>
                <a:chExt cx="1948831" cy="632950"/>
              </a:xfrm>
            </p:grpSpPr>
            <p:sp>
              <p:nvSpPr>
                <p:cNvPr id="589" name="Google Shape;589;p12"/>
                <p:cNvSpPr/>
                <p:nvPr/>
              </p:nvSpPr>
              <p:spPr>
                <a:xfrm>
                  <a:off x="-197565" y="16112"/>
                  <a:ext cx="1948831" cy="6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35612" extrusionOk="0">
                      <a:moveTo>
                        <a:pt x="1310677" y="0"/>
                      </a:moveTo>
                      <a:cubicBezTo>
                        <a:pt x="1422901" y="0"/>
                        <a:pt x="1513877" y="97515"/>
                        <a:pt x="1513877" y="217806"/>
                      </a:cubicBezTo>
                      <a:cubicBezTo>
                        <a:pt x="1513877" y="338097"/>
                        <a:pt x="1422901" y="435612"/>
                        <a:pt x="1310677" y="435612"/>
                      </a:cubicBezTo>
                      <a:lnTo>
                        <a:pt x="203200" y="435612"/>
                      </a:lnTo>
                      <a:cubicBezTo>
                        <a:pt x="90976" y="435612"/>
                        <a:pt x="0" y="338097"/>
                        <a:pt x="0" y="217806"/>
                      </a:cubicBezTo>
                      <a:cubicBezTo>
                        <a:pt x="0" y="97515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566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2"/>
                <p:cNvSpPr txBox="1"/>
                <p:nvPr/>
              </p:nvSpPr>
              <p:spPr>
                <a:xfrm>
                  <a:off x="-99781" y="92164"/>
                  <a:ext cx="1741197" cy="4695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48875" tIns="48875" rIns="48875" bIns="48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Model ML Recommendation </a:t>
                  </a:r>
                  <a:endParaRPr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591" name="Google Shape;591;p12"/>
              <p:cNvSpPr/>
              <p:nvPr/>
            </p:nvSpPr>
            <p:spPr>
              <a:xfrm>
                <a:off x="13676434" y="2398569"/>
                <a:ext cx="1340640" cy="1295394"/>
              </a:xfrm>
              <a:custGeom>
                <a:avLst/>
                <a:gdLst/>
                <a:ahLst/>
                <a:cxnLst/>
                <a:rect l="l" t="t" r="r" b="b"/>
                <a:pathLst>
                  <a:path w="1340640" h="1295394" extrusionOk="0">
                    <a:moveTo>
                      <a:pt x="0" y="0"/>
                    </a:moveTo>
                    <a:lnTo>
                      <a:pt x="1340640" y="0"/>
                    </a:lnTo>
                    <a:lnTo>
                      <a:pt x="1340640" y="1295393"/>
                    </a:lnTo>
                    <a:lnTo>
                      <a:pt x="0" y="1295393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</p:grpSp>
      </p:grpSp>
      <p:grpSp>
        <p:nvGrpSpPr>
          <p:cNvPr id="593" name="Google Shape;593;p12"/>
          <p:cNvGrpSpPr/>
          <p:nvPr/>
        </p:nvGrpSpPr>
        <p:grpSpPr>
          <a:xfrm>
            <a:off x="5006939" y="6414652"/>
            <a:ext cx="1263340" cy="1243448"/>
            <a:chOff x="5879965" y="7513761"/>
            <a:chExt cx="1431866" cy="1409320"/>
          </a:xfrm>
        </p:grpSpPr>
        <p:sp>
          <p:nvSpPr>
            <p:cNvPr id="594" name="Google Shape;594;p12"/>
            <p:cNvSpPr/>
            <p:nvPr/>
          </p:nvSpPr>
          <p:spPr>
            <a:xfrm>
              <a:off x="5879965" y="8258052"/>
              <a:ext cx="253134" cy="665029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6136816" y="7513761"/>
              <a:ext cx="914327" cy="770791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6216197" y="8233470"/>
              <a:ext cx="1095634" cy="602675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6340168" y="7846627"/>
              <a:ext cx="714202" cy="529809"/>
            </a:xfrm>
            <a:custGeom>
              <a:avLst/>
              <a:gdLst/>
              <a:ahLst/>
              <a:cxnLst/>
              <a:rect l="l" t="t" r="r" b="b"/>
              <a:pathLst>
                <a:path w="929783" h="689730" extrusionOk="0">
                  <a:moveTo>
                    <a:pt x="0" y="0"/>
                  </a:moveTo>
                  <a:lnTo>
                    <a:pt x="929783" y="0"/>
                  </a:lnTo>
                  <a:lnTo>
                    <a:pt x="929783" y="689730"/>
                  </a:lnTo>
                  <a:lnTo>
                    <a:pt x="0" y="6897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350FD05-286A-7B5B-611C-6450D3D01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081210"/>
                  </p:ext>
                </p:extLst>
              </p:nvPr>
            </p:nvGraphicFramePr>
            <p:xfrm>
              <a:off x="16246435" y="8631869"/>
              <a:ext cx="2764253" cy="1830986"/>
            </p:xfrm>
            <a:graphic>
              <a:graphicData uri="http://schemas.microsoft.com/office/powerpoint/2016/slidezoom">
                <pslz:sldZm>
                  <pslz:sldZmObj sldId="258" cId="0">
                    <pslz:zmPr id="{89D8BB9E-1787-B145-B73D-2F538F7BF910}" returnToParent="0" imageType="cover" transitionDur="1000">
                      <p166:blipFill xmlns:p166="http://schemas.microsoft.com/office/powerpoint/2016/6/main">
                        <a:blip r:embed="rId1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4253" cy="18309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350FD05-286A-7B5B-611C-6450D3D01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46435" y="8631869"/>
                <a:ext cx="2764253" cy="18309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" name="Group 2">
            <a:extLst>
              <a:ext uri="{FF2B5EF4-FFF2-40B4-BE49-F238E27FC236}">
                <a16:creationId xmlns:a16="http://schemas.microsoft.com/office/drawing/2014/main" id="{34E10B89-DCCC-8683-A593-CED1F0E18BE0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C7040FC1-18F7-4D3E-0AF6-E1B64FB13632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AFE7E1A-3F38-09E0-9CFF-5E5CB4D30FDE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Model Implementation Scheme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997" y="250704"/>
            <a:ext cx="2388871" cy="2373941"/>
          </a:xfrm>
          <a:custGeom>
            <a:avLst/>
            <a:gdLst/>
            <a:ahLst/>
            <a:cxnLst/>
            <a:rect l="l" t="t" r="r" b="b"/>
            <a:pathLst>
              <a:path w="2388871" h="2373941">
                <a:moveTo>
                  <a:pt x="0" y="0"/>
                </a:moveTo>
                <a:lnTo>
                  <a:pt x="2388872" y="0"/>
                </a:lnTo>
                <a:lnTo>
                  <a:pt x="2388872" y="2373941"/>
                </a:lnTo>
                <a:lnTo>
                  <a:pt x="0" y="237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5047" y="0"/>
            <a:ext cx="9190857" cy="11030141"/>
          </a:xfrm>
          <a:custGeom>
            <a:avLst/>
            <a:gdLst/>
            <a:ahLst/>
            <a:cxnLst/>
            <a:rect l="l" t="t" r="r" b="b"/>
            <a:pathLst>
              <a:path w="9190857" h="11030141">
                <a:moveTo>
                  <a:pt x="0" y="0"/>
                </a:moveTo>
                <a:lnTo>
                  <a:pt x="9190857" y="0"/>
                </a:lnTo>
                <a:lnTo>
                  <a:pt x="9190857" y="11030141"/>
                </a:lnTo>
                <a:lnTo>
                  <a:pt x="0" y="1103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60" r="-96913" b="-476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307997" y="2767868"/>
            <a:ext cx="1626135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Roboto Bold"/>
              </a:rPr>
              <a:t>EDA </a:t>
            </a:r>
            <a:r>
              <a:rPr lang="en-US" sz="4199">
                <a:solidFill>
                  <a:srgbClr val="212D74"/>
                </a:solidFill>
                <a:latin typeface="Roboto Bold"/>
              </a:rPr>
              <a:t>&amp;</a:t>
            </a:r>
            <a:r>
              <a:rPr lang="en-US" sz="4199">
                <a:solidFill>
                  <a:srgbClr val="FFFFFF"/>
                </a:solidFill>
                <a:latin typeface="Roboto Bold"/>
              </a:rPr>
              <a:t> Insight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59569" y="8074317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D441F60B-F6EF-CACA-3357-80F8619BFC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298510"/>
                  </p:ext>
                </p:extLst>
              </p:nvPr>
            </p:nvGraphicFramePr>
            <p:xfrm>
              <a:off x="5797552" y="3507088"/>
              <a:ext cx="5282239" cy="2545548"/>
            </p:xfrm>
            <a:graphic>
              <a:graphicData uri="http://schemas.microsoft.com/office/powerpoint/2016/slidezoom">
                <pslz:sldZm>
                  <pslz:sldZmObj sldId="269" cId="0">
                    <pslz:zmPr id="{298F6C0C-2F0F-4D4A-A630-17171DDE223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2239" cy="25455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441F60B-F6EF-CACA-3357-80F8619BFC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7552" y="3507088"/>
                <a:ext cx="5282239" cy="25455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E479016-3A36-2A31-6B7C-759D6E81B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19991"/>
                  </p:ext>
                </p:extLst>
              </p:nvPr>
            </p:nvGraphicFramePr>
            <p:xfrm>
              <a:off x="5776555" y="6591300"/>
              <a:ext cx="5282239" cy="2382454"/>
            </p:xfrm>
            <a:graphic>
              <a:graphicData uri="http://schemas.microsoft.com/office/powerpoint/2016/slidezoom">
                <pslz:sldZm>
                  <pslz:sldZmObj sldId="271" cId="0">
                    <pslz:zmPr id="{FD1AEDF5-A5E9-D942-ADCD-1158544DF27F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2239" cy="23824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E479016-3A36-2A31-6B7C-759D6E81B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6555" y="6591300"/>
                <a:ext cx="5282239" cy="23824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D0E63D4-A4C5-DDFF-80DC-17786D4DCD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721853"/>
                  </p:ext>
                </p:extLst>
              </p:nvPr>
            </p:nvGraphicFramePr>
            <p:xfrm>
              <a:off x="5776554" y="773618"/>
              <a:ext cx="5282239" cy="2464138"/>
            </p:xfrm>
            <a:graphic>
              <a:graphicData uri="http://schemas.microsoft.com/office/powerpoint/2016/slidezoom">
                <pslz:sldZm>
                  <pslz:sldZmObj sldId="268" cId="0">
                    <pslz:zmPr id="{779325FC-ABFA-5D48-A35B-5EEEBCF14D03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2239" cy="246413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D0E63D4-A4C5-DDFF-80DC-17786D4DCD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6554" y="773618"/>
                <a:ext cx="5282239" cy="246413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3066" y="-900112"/>
            <a:ext cx="11392931" cy="1944886"/>
            <a:chOff x="0" y="0"/>
            <a:chExt cx="3000607" cy="512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0607" cy="474133"/>
            </a:xfrm>
            <a:custGeom>
              <a:avLst/>
              <a:gdLst/>
              <a:ahLst/>
              <a:cxnLst/>
              <a:rect l="l" t="t" r="r" b="b"/>
              <a:pathLst>
                <a:path w="3000607" h="474133">
                  <a:moveTo>
                    <a:pt x="3000607" y="0"/>
                  </a:moveTo>
                  <a:lnTo>
                    <a:pt x="0" y="0"/>
                  </a:lnTo>
                  <a:lnTo>
                    <a:pt x="101600" y="237067"/>
                  </a:lnTo>
                  <a:lnTo>
                    <a:pt x="0" y="474133"/>
                  </a:lnTo>
                  <a:lnTo>
                    <a:pt x="3000607" y="474133"/>
                  </a:lnTo>
                  <a:lnTo>
                    <a:pt x="2899007" y="237067"/>
                  </a:lnTo>
                  <a:lnTo>
                    <a:pt x="3000607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2422" y="0"/>
              <a:ext cx="1565392" cy="5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Lemon"/>
                </a:rPr>
                <a:t>   </a:t>
              </a:r>
            </a:p>
            <a:p>
              <a:pPr>
                <a:lnSpc>
                  <a:spcPts val="3359"/>
                </a:lnSpc>
              </a:pPr>
              <a:endParaRPr lang="en-US" sz="2400" b="1" dirty="0">
                <a:solidFill>
                  <a:srgbClr val="FFFFFF"/>
                </a:solidFill>
                <a:latin typeface="Lemon"/>
              </a:endParaRPr>
            </a:p>
            <a:p>
              <a:pPr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Lemon"/>
                </a:rPr>
                <a:t>                                         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  <a:cs typeface="Calibri" panose="020F0502020204030204" pitchFamily="34" charset="0"/>
                </a:rPr>
                <a:t>Data Exploration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35561" y="8412563"/>
            <a:ext cx="3145822" cy="2082796"/>
          </a:xfrm>
          <a:custGeom>
            <a:avLst/>
            <a:gdLst/>
            <a:ahLst/>
            <a:cxnLst/>
            <a:rect l="l" t="t" r="r" b="b"/>
            <a:pathLst>
              <a:path w="3145822" h="2082796">
                <a:moveTo>
                  <a:pt x="0" y="0"/>
                </a:moveTo>
                <a:lnTo>
                  <a:pt x="3145822" y="0"/>
                </a:lnTo>
                <a:lnTo>
                  <a:pt x="3145822" y="2082797"/>
                </a:lnTo>
                <a:lnTo>
                  <a:pt x="0" y="2082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83F2549D-E87A-F6DC-E8C9-A3440675AF8C}"/>
              </a:ext>
            </a:extLst>
          </p:cNvPr>
          <p:cNvGrpSpPr/>
          <p:nvPr/>
        </p:nvGrpSpPr>
        <p:grpSpPr>
          <a:xfrm>
            <a:off x="533400" y="1071075"/>
            <a:ext cx="16167125" cy="8173978"/>
            <a:chOff x="-140484" y="-38100"/>
            <a:chExt cx="4258008" cy="919687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49850C5-57FF-3365-CA64-C15DFA0D99CC}"/>
                </a:ext>
              </a:extLst>
            </p:cNvPr>
            <p:cNvSpPr/>
            <p:nvPr/>
          </p:nvSpPr>
          <p:spPr>
            <a:xfrm>
              <a:off x="-140484" y="-18637"/>
              <a:ext cx="3451891" cy="900224"/>
            </a:xfrm>
            <a:custGeom>
              <a:avLst/>
              <a:gdLst/>
              <a:ahLst/>
              <a:cxnLst/>
              <a:rect l="l" t="t" r="r" b="b"/>
              <a:pathLst>
                <a:path w="4117524" h="711606">
                  <a:moveTo>
                    <a:pt x="25256" y="0"/>
                  </a:moveTo>
                  <a:lnTo>
                    <a:pt x="4092269" y="0"/>
                  </a:lnTo>
                  <a:cubicBezTo>
                    <a:pt x="4098967" y="0"/>
                    <a:pt x="4105391" y="2661"/>
                    <a:pt x="4110127" y="7397"/>
                  </a:cubicBezTo>
                  <a:cubicBezTo>
                    <a:pt x="4114864" y="12134"/>
                    <a:pt x="4117524" y="18557"/>
                    <a:pt x="4117524" y="25256"/>
                  </a:cubicBezTo>
                  <a:lnTo>
                    <a:pt x="4117524" y="686350"/>
                  </a:lnTo>
                  <a:cubicBezTo>
                    <a:pt x="4117524" y="693048"/>
                    <a:pt x="4114864" y="699472"/>
                    <a:pt x="4110127" y="704209"/>
                  </a:cubicBezTo>
                  <a:cubicBezTo>
                    <a:pt x="4105391" y="708945"/>
                    <a:pt x="4098967" y="711606"/>
                    <a:pt x="4092269" y="711606"/>
                  </a:cubicBezTo>
                  <a:lnTo>
                    <a:pt x="25256" y="711606"/>
                  </a:lnTo>
                  <a:cubicBezTo>
                    <a:pt x="18557" y="711606"/>
                    <a:pt x="12134" y="708945"/>
                    <a:pt x="7397" y="704209"/>
                  </a:cubicBezTo>
                  <a:cubicBezTo>
                    <a:pt x="2661" y="699472"/>
                    <a:pt x="0" y="693048"/>
                    <a:pt x="0" y="686350"/>
                  </a:cubicBezTo>
                  <a:lnTo>
                    <a:pt x="0" y="25256"/>
                  </a:lnTo>
                  <a:cubicBezTo>
                    <a:pt x="0" y="18557"/>
                    <a:pt x="2661" y="12134"/>
                    <a:pt x="7397" y="7397"/>
                  </a:cubicBezTo>
                  <a:cubicBezTo>
                    <a:pt x="12134" y="2661"/>
                    <a:pt x="18557" y="0"/>
                    <a:pt x="25256" y="0"/>
                  </a:cubicBezTo>
                  <a:close/>
                </a:path>
              </a:pathLst>
            </a:custGeom>
            <a:solidFill>
              <a:srgbClr val="EAEDFF"/>
            </a:solidFill>
          </p:spPr>
          <p:txBody>
            <a:bodyPr/>
            <a:lstStyle/>
            <a:p>
              <a:r>
                <a:rPr lang="en-US" sz="3600" b="1" u="sng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Fitur :</a:t>
              </a:r>
            </a:p>
            <a:p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Year 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Tahun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Produksi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dari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Make		: Merk Mobil</a:t>
              </a: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dari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tiap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merk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Trim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Versi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Trim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Body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Tipe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bentuk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Transmission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Transmisi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yang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digunakan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pada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VIN		: Vehicle Identifications Number</a:t>
              </a: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State		: Negara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bagian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tempat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terjual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Condition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Kondisi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pada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saat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terjual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Odometer	: Jarak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tempuh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Color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Warna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Interior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Warna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Interior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Seller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Penjual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(Car Dealers)</a:t>
              </a: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MMR	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Manhiem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Market Report, market yang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memprediksi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harga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SellingPrice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: Nilai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Jual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457200" indent="-457200">
                <a:buAutoNum type="arabicPeriod"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Saledate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: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Tanggal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</a:t>
              </a: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terjual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2E9A9755-A671-A155-3D2B-26799B498F39}"/>
                </a:ext>
              </a:extLst>
            </p:cNvPr>
            <p:cNvSpPr txBox="1"/>
            <p:nvPr/>
          </p:nvSpPr>
          <p:spPr>
            <a:xfrm>
              <a:off x="0" y="-38100"/>
              <a:ext cx="4117524" cy="749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6">
            <a:extLst>
              <a:ext uri="{FF2B5EF4-FFF2-40B4-BE49-F238E27FC236}">
                <a16:creationId xmlns:a16="http://schemas.microsoft.com/office/drawing/2014/main" id="{69BFD821-9B21-C8F1-38DF-EE92153E2730}"/>
              </a:ext>
            </a:extLst>
          </p:cNvPr>
          <p:cNvSpPr/>
          <p:nvPr/>
        </p:nvSpPr>
        <p:spPr>
          <a:xfrm>
            <a:off x="12178919" y="739424"/>
            <a:ext cx="5134472" cy="3698449"/>
          </a:xfrm>
          <a:custGeom>
            <a:avLst/>
            <a:gdLst/>
            <a:ahLst/>
            <a:cxnLst/>
            <a:rect l="l" t="t" r="r" b="b"/>
            <a:pathLst>
              <a:path w="2521993" h="1453298">
                <a:moveTo>
                  <a:pt x="0" y="0"/>
                </a:moveTo>
                <a:lnTo>
                  <a:pt x="2521993" y="0"/>
                </a:lnTo>
                <a:lnTo>
                  <a:pt x="2521993" y="1453298"/>
                </a:lnTo>
                <a:lnTo>
                  <a:pt x="0" y="1453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3066" y="-900112"/>
            <a:ext cx="11392931" cy="1945964"/>
            <a:chOff x="0" y="0"/>
            <a:chExt cx="3000607" cy="512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0607" cy="474133"/>
            </a:xfrm>
            <a:custGeom>
              <a:avLst/>
              <a:gdLst/>
              <a:ahLst/>
              <a:cxnLst/>
              <a:rect l="l" t="t" r="r" b="b"/>
              <a:pathLst>
                <a:path w="3000607" h="474133">
                  <a:moveTo>
                    <a:pt x="3000607" y="0"/>
                  </a:moveTo>
                  <a:lnTo>
                    <a:pt x="0" y="0"/>
                  </a:lnTo>
                  <a:lnTo>
                    <a:pt x="101600" y="237067"/>
                  </a:lnTo>
                  <a:lnTo>
                    <a:pt x="0" y="474133"/>
                  </a:lnTo>
                  <a:lnTo>
                    <a:pt x="3000607" y="474133"/>
                  </a:lnTo>
                  <a:lnTo>
                    <a:pt x="2899007" y="237067"/>
                  </a:lnTo>
                  <a:lnTo>
                    <a:pt x="3000607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008" y="284"/>
              <a:ext cx="2822807" cy="5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  </a:t>
              </a:r>
            </a:p>
            <a:p>
              <a:pPr>
                <a:lnSpc>
                  <a:spcPts val="3359"/>
                </a:lnSpc>
              </a:pPr>
              <a:endParaRPr lang="en-US" sz="3200" b="1" dirty="0">
                <a:solidFill>
                  <a:srgbClr val="FFFFFF"/>
                </a:solidFill>
                <a:latin typeface="Lemon"/>
              </a:endParaRPr>
            </a:p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                                   Data Exploration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61822" y="1327766"/>
            <a:ext cx="18923375" cy="1510061"/>
            <a:chOff x="0" y="0"/>
            <a:chExt cx="5332671" cy="425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32671" cy="425540"/>
            </a:xfrm>
            <a:custGeom>
              <a:avLst/>
              <a:gdLst/>
              <a:ahLst/>
              <a:cxnLst/>
              <a:rect l="l" t="t" r="r" b="b"/>
              <a:pathLst>
                <a:path w="5332671" h="425540">
                  <a:moveTo>
                    <a:pt x="5129471" y="0"/>
                  </a:moveTo>
                  <a:cubicBezTo>
                    <a:pt x="5241696" y="0"/>
                    <a:pt x="5332671" y="95260"/>
                    <a:pt x="5332671" y="212770"/>
                  </a:cubicBezTo>
                  <a:cubicBezTo>
                    <a:pt x="5332671" y="330280"/>
                    <a:pt x="5241696" y="425540"/>
                    <a:pt x="5129471" y="425540"/>
                  </a:cubicBezTo>
                  <a:lnTo>
                    <a:pt x="203200" y="425540"/>
                  </a:lnTo>
                  <a:cubicBezTo>
                    <a:pt x="90976" y="425540"/>
                    <a:pt x="0" y="330280"/>
                    <a:pt x="0" y="212770"/>
                  </a:cubicBezTo>
                  <a:cubicBezTo>
                    <a:pt x="0" y="952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2D74">
                <a:alpha val="6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32671" cy="463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chemeClr val="bg1">
                      <a:alpha val="63922"/>
                    </a:schemeClr>
                  </a:solidFill>
                  <a:latin typeface="Open Sans"/>
                </a:rPr>
                <a:t>Total Data </a:t>
              </a:r>
              <a:r>
                <a:rPr lang="en-US" sz="2400" b="1" dirty="0" err="1">
                  <a:solidFill>
                    <a:schemeClr val="bg1">
                      <a:alpha val="63922"/>
                    </a:schemeClr>
                  </a:solidFill>
                  <a:latin typeface="Open Sans"/>
                </a:rPr>
                <a:t>ada</a:t>
              </a:r>
              <a:r>
                <a:rPr lang="en-US" sz="2400" b="1" dirty="0">
                  <a:solidFill>
                    <a:schemeClr val="bg1">
                      <a:alpha val="63922"/>
                    </a:schemeClr>
                  </a:solidFill>
                  <a:latin typeface="Open Sans"/>
                </a:rPr>
                <a:t> 558,811 entries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chemeClr val="bg1">
                      <a:alpha val="63922"/>
                    </a:schemeClr>
                  </a:solidFill>
                  <a:latin typeface="Open Sans"/>
                </a:rPr>
                <a:t>dengan</a:t>
              </a:r>
              <a:r>
                <a:rPr lang="en-US" sz="2400" b="1" dirty="0">
                  <a:solidFill>
                    <a:schemeClr val="bg1">
                      <a:alpha val="63922"/>
                    </a:schemeClr>
                  </a:solidFill>
                  <a:latin typeface="Open Sans"/>
                </a:rPr>
                <a:t> 16 columns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61822" y="3432821"/>
            <a:ext cx="18923375" cy="1710679"/>
            <a:chOff x="0" y="0"/>
            <a:chExt cx="5332671" cy="482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2671" cy="482075"/>
            </a:xfrm>
            <a:custGeom>
              <a:avLst/>
              <a:gdLst/>
              <a:ahLst/>
              <a:cxnLst/>
              <a:rect l="l" t="t" r="r" b="b"/>
              <a:pathLst>
                <a:path w="5332671" h="482075">
                  <a:moveTo>
                    <a:pt x="5129471" y="0"/>
                  </a:moveTo>
                  <a:cubicBezTo>
                    <a:pt x="5241696" y="0"/>
                    <a:pt x="5332671" y="107916"/>
                    <a:pt x="5332671" y="241038"/>
                  </a:cubicBezTo>
                  <a:cubicBezTo>
                    <a:pt x="5332671" y="374159"/>
                    <a:pt x="5241696" y="482075"/>
                    <a:pt x="5129471" y="482075"/>
                  </a:cubicBezTo>
                  <a:lnTo>
                    <a:pt x="203200" y="482075"/>
                  </a:lnTo>
                  <a:cubicBezTo>
                    <a:pt x="90976" y="482075"/>
                    <a:pt x="0" y="374159"/>
                    <a:pt x="0" y="241038"/>
                  </a:cubicBezTo>
                  <a:cubicBezTo>
                    <a:pt x="0" y="10791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2D74">
                <a:alpha val="6392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32671" cy="520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Terdapat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 juga 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jumlah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nilai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yang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berbeda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,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hal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ini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dapat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disebabkan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karena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nilai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kosong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atau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missing value.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161822" y="5572125"/>
            <a:ext cx="18923375" cy="1656783"/>
            <a:chOff x="0" y="0"/>
            <a:chExt cx="5332671" cy="4668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2671" cy="466887"/>
            </a:xfrm>
            <a:custGeom>
              <a:avLst/>
              <a:gdLst/>
              <a:ahLst/>
              <a:cxnLst/>
              <a:rect l="l" t="t" r="r" b="b"/>
              <a:pathLst>
                <a:path w="5332671" h="466887">
                  <a:moveTo>
                    <a:pt x="5129471" y="0"/>
                  </a:moveTo>
                  <a:cubicBezTo>
                    <a:pt x="5241696" y="0"/>
                    <a:pt x="5332671" y="104516"/>
                    <a:pt x="5332671" y="233443"/>
                  </a:cubicBezTo>
                  <a:cubicBezTo>
                    <a:pt x="5332671" y="362371"/>
                    <a:pt x="5241696" y="466887"/>
                    <a:pt x="5129471" y="466887"/>
                  </a:cubicBezTo>
                  <a:lnTo>
                    <a:pt x="203200" y="466887"/>
                  </a:lnTo>
                  <a:cubicBezTo>
                    <a:pt x="90976" y="466887"/>
                    <a:pt x="0" y="362371"/>
                    <a:pt x="0" y="233443"/>
                  </a:cubicBezTo>
                  <a:cubicBezTo>
                    <a:pt x="0" y="10451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2D74">
                <a:alpha val="6392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32671" cy="504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Pada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kelompok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numerik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terdapat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data yang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janggal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, di mana </a:t>
              </a:r>
            </a:p>
            <a:p>
              <a:pPr marL="259080" lvl="1"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terdapat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anomali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pada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nilai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minimum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sellingprice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dan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nilai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maksimum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odometer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161822" y="7657533"/>
            <a:ext cx="18923375" cy="1510061"/>
            <a:chOff x="0" y="0"/>
            <a:chExt cx="5332671" cy="4255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2671" cy="425540"/>
            </a:xfrm>
            <a:custGeom>
              <a:avLst/>
              <a:gdLst/>
              <a:ahLst/>
              <a:cxnLst/>
              <a:rect l="l" t="t" r="r" b="b"/>
              <a:pathLst>
                <a:path w="5332671" h="425540">
                  <a:moveTo>
                    <a:pt x="5129471" y="0"/>
                  </a:moveTo>
                  <a:cubicBezTo>
                    <a:pt x="5241696" y="0"/>
                    <a:pt x="5332671" y="95260"/>
                    <a:pt x="5332671" y="212770"/>
                  </a:cubicBezTo>
                  <a:cubicBezTo>
                    <a:pt x="5332671" y="330280"/>
                    <a:pt x="5241696" y="425540"/>
                    <a:pt x="5129471" y="425540"/>
                  </a:cubicBezTo>
                  <a:lnTo>
                    <a:pt x="203200" y="425540"/>
                  </a:lnTo>
                  <a:cubicBezTo>
                    <a:pt x="90976" y="425540"/>
                    <a:pt x="0" y="330280"/>
                    <a:pt x="0" y="212770"/>
                  </a:cubicBezTo>
                  <a:cubicBezTo>
                    <a:pt x="0" y="952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2D74">
                <a:alpha val="6392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332671" cy="463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Fitur Target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adalah</a:t>
              </a:r>
              <a:r>
                <a:rPr lang="en-US" sz="2400" b="1" dirty="0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 </a:t>
              </a:r>
              <a:r>
                <a:rPr lang="en-US" sz="2400" b="1" dirty="0" err="1">
                  <a:solidFill>
                    <a:srgbClr val="FFFFFF">
                      <a:alpha val="63922"/>
                    </a:srgbClr>
                  </a:solidFill>
                  <a:latin typeface="Open Sans"/>
                </a:rPr>
                <a:t>Sellingprice</a:t>
              </a:r>
              <a:endParaRPr lang="en-US" sz="2400" b="1" dirty="0">
                <a:solidFill>
                  <a:srgbClr val="FFFFFF">
                    <a:alpha val="63922"/>
                  </a:srgbClr>
                </a:solidFill>
                <a:latin typeface="Open Sans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94031A3A-7204-542E-F06E-F07CFDC30E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1980526"/>
                  </p:ext>
                </p:extLst>
              </p:nvPr>
            </p:nvGraphicFramePr>
            <p:xfrm>
              <a:off x="15925800" y="8302098"/>
              <a:ext cx="3217461" cy="2131182"/>
            </p:xfrm>
            <a:graphic>
              <a:graphicData uri="http://schemas.microsoft.com/office/powerpoint/2016/slidezoom">
                <pslz:sldZm>
                  <pslz:sldZmObj sldId="267" cId="0">
                    <pslz:zmPr id="{1B430E74-08FF-0C4A-B369-010AD9B0D871}" returnToParent="0" imageType="cover" transitionDur="100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17461" cy="21311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4031A3A-7204-542E-F06E-F07CFDC30E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5800" y="8302098"/>
                <a:ext cx="3217461" cy="213118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2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EDA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61899" y="1065551"/>
            <a:ext cx="17288436" cy="7357067"/>
          </a:xfrm>
          <a:custGeom>
            <a:avLst/>
            <a:gdLst/>
            <a:ahLst/>
            <a:cxnLst/>
            <a:rect l="l" t="t" r="r" b="b"/>
            <a:pathLst>
              <a:path w="14283807" h="7357067">
                <a:moveTo>
                  <a:pt x="0" y="0"/>
                </a:moveTo>
                <a:lnTo>
                  <a:pt x="14283807" y="0"/>
                </a:lnTo>
                <a:lnTo>
                  <a:pt x="14283807" y="7357067"/>
                </a:lnTo>
                <a:lnTo>
                  <a:pt x="0" y="735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9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3017" y="8633460"/>
            <a:ext cx="17527318" cy="127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Dari distribution plot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terlihat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untuk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feature </a:t>
            </a:r>
            <a:r>
              <a:rPr lang="en-US" sz="2600" dirty="0">
                <a:solidFill>
                  <a:srgbClr val="000000"/>
                </a:solidFill>
                <a:latin typeface="Open Sans Bold"/>
              </a:rPr>
              <a:t>odometer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,</a:t>
            </a:r>
            <a:r>
              <a:rPr lang="en-US" sz="2600" dirty="0">
                <a:solidFill>
                  <a:srgbClr val="000000"/>
                </a:solidFill>
                <a:latin typeface="Open Sans Bold"/>
              </a:rPr>
              <a:t> selling price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serta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 Bold"/>
              </a:rPr>
              <a:t>mmr</a:t>
            </a:r>
            <a:r>
              <a:rPr lang="en-US" sz="26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memiliki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distribusi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positif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(positively skewed)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dimana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nilai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outlier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cukup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jauh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ke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kanan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atau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berada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di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nilai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2600" dirty="0" err="1">
                <a:solidFill>
                  <a:srgbClr val="000000"/>
                </a:solidFill>
                <a:latin typeface="Open Sans"/>
              </a:rPr>
              <a:t>besar</a:t>
            </a:r>
            <a:r>
              <a:rPr lang="en-US" sz="2600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230600" y="9010308"/>
            <a:ext cx="2692140" cy="1467192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9" y="0"/>
                </a:lnTo>
                <a:lnTo>
                  <a:pt x="3576539" y="2367967"/>
                </a:lnTo>
                <a:lnTo>
                  <a:pt x="0" y="2367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5FCDE30-11B4-3F68-694C-83213BDCA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2798113"/>
                  </p:ext>
                </p:extLst>
              </p:nvPr>
            </p:nvGraphicFramePr>
            <p:xfrm>
              <a:off x="16231942" y="8648701"/>
              <a:ext cx="2473354" cy="1638300"/>
            </p:xfrm>
            <a:graphic>
              <a:graphicData uri="http://schemas.microsoft.com/office/powerpoint/2016/slidezoom">
                <pslz:sldZm>
                  <pslz:sldZmObj sldId="267" cId="0">
                    <pslz:zmPr id="{DF87F695-6643-D34F-AB01-6B82C87C20BF}" returnToParent="0" imageType="cover" transitionDur="100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3354" cy="16383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5FCDE30-11B4-3F68-694C-83213BDCA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31942" y="8648701"/>
                <a:ext cx="2473354" cy="16383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reeform 2"/>
          <p:cNvSpPr/>
          <p:nvPr/>
        </p:nvSpPr>
        <p:spPr>
          <a:xfrm>
            <a:off x="2514600" y="916186"/>
            <a:ext cx="9595785" cy="9082506"/>
          </a:xfrm>
          <a:custGeom>
            <a:avLst/>
            <a:gdLst/>
            <a:ahLst/>
            <a:cxnLst/>
            <a:rect l="l" t="t" r="r" b="b"/>
            <a:pathLst>
              <a:path w="8945426" h="9082506">
                <a:moveTo>
                  <a:pt x="0" y="0"/>
                </a:moveTo>
                <a:lnTo>
                  <a:pt x="8945427" y="0"/>
                </a:lnTo>
                <a:lnTo>
                  <a:pt x="8945427" y="9082506"/>
                </a:lnTo>
                <a:lnTo>
                  <a:pt x="0" y="9082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8" b="-49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83179" y="6972300"/>
            <a:ext cx="3704813" cy="3972989"/>
          </a:xfrm>
          <a:custGeom>
            <a:avLst/>
            <a:gdLst/>
            <a:ahLst/>
            <a:cxnLst/>
            <a:rect l="l" t="t" r="r" b="b"/>
            <a:pathLst>
              <a:path w="3704813" h="3972989">
                <a:moveTo>
                  <a:pt x="0" y="0"/>
                </a:moveTo>
                <a:lnTo>
                  <a:pt x="3704812" y="0"/>
                </a:lnTo>
                <a:lnTo>
                  <a:pt x="3704812" y="3972989"/>
                </a:lnTo>
                <a:lnTo>
                  <a:pt x="0" y="3972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59574" y="1714500"/>
            <a:ext cx="5177869" cy="633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878" lvl="1" indent="-344939">
              <a:lnSpc>
                <a:spcPts val="4473"/>
              </a:lnSpc>
              <a:spcBef>
                <a:spcPct val="0"/>
              </a:spcBef>
              <a:buFont typeface="Arial"/>
              <a:buChar char="•"/>
            </a:pPr>
            <a:r>
              <a:rPr lang="en-US" sz="3195" dirty="0" err="1">
                <a:solidFill>
                  <a:srgbClr val="000000"/>
                </a:solidFill>
                <a:latin typeface="Open Sans"/>
              </a:rPr>
              <a:t>Terdapat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feature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dengan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 Bold"/>
              </a:rPr>
              <a:t>korelasi</a:t>
            </a:r>
            <a:r>
              <a:rPr lang="en-US" sz="3195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 Bold"/>
              </a:rPr>
              <a:t>positif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yaitu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b="1" dirty="0">
                <a:solidFill>
                  <a:srgbClr val="000000"/>
                </a:solidFill>
                <a:latin typeface="Open Sans"/>
              </a:rPr>
              <a:t>Condition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dengan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nilai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b="1" dirty="0">
                <a:solidFill>
                  <a:srgbClr val="000000"/>
                </a:solidFill>
                <a:latin typeface="Open Sans"/>
              </a:rPr>
              <a:t>0,54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344939" lvl="1">
              <a:lnSpc>
                <a:spcPts val="4473"/>
              </a:lnSpc>
              <a:spcBef>
                <a:spcPct val="0"/>
              </a:spcBef>
            </a:pPr>
            <a:endParaRPr lang="en-US" sz="3195" dirty="0">
              <a:solidFill>
                <a:srgbClr val="000000"/>
              </a:solidFill>
              <a:latin typeface="Open Sans"/>
            </a:endParaRPr>
          </a:p>
          <a:p>
            <a:pPr marL="689878" lvl="1" indent="-344939">
              <a:lnSpc>
                <a:spcPts val="4473"/>
              </a:lnSpc>
              <a:spcBef>
                <a:spcPct val="0"/>
              </a:spcBef>
              <a:buFont typeface="Arial"/>
              <a:buChar char="•"/>
            </a:pPr>
            <a:r>
              <a:rPr lang="en-US" sz="3195" dirty="0" err="1">
                <a:solidFill>
                  <a:srgbClr val="000000"/>
                </a:solidFill>
                <a:latin typeface="Open Sans"/>
              </a:rPr>
              <a:t>Untuk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feature </a:t>
            </a:r>
            <a:r>
              <a:rPr lang="en-US" sz="3195" dirty="0">
                <a:solidFill>
                  <a:srgbClr val="000000"/>
                </a:solidFill>
                <a:latin typeface="Open Sans Bold"/>
              </a:rPr>
              <a:t>odometer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memiliki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 Bold"/>
              </a:rPr>
              <a:t>korelasi</a:t>
            </a:r>
            <a:r>
              <a:rPr lang="en-US" sz="3195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 Bold"/>
              </a:rPr>
              <a:t>negatif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terhadap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target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dengan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 err="1">
                <a:solidFill>
                  <a:srgbClr val="000000"/>
                </a:solidFill>
                <a:latin typeface="Open Sans"/>
              </a:rPr>
              <a:t>nilai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95" dirty="0">
                <a:solidFill>
                  <a:srgbClr val="000000"/>
                </a:solidFill>
                <a:latin typeface="Open Sans Bold"/>
              </a:rPr>
              <a:t>-0,58</a:t>
            </a:r>
            <a:r>
              <a:rPr lang="en-US" sz="3195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>
              <a:lnSpc>
                <a:spcPts val="4753"/>
              </a:lnSpc>
              <a:spcBef>
                <a:spcPct val="0"/>
              </a:spcBef>
            </a:pPr>
            <a:endParaRPr lang="en-US" sz="319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E61325C0-BD45-AA3F-FEA3-1FE08E89983A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98761167-292B-D7C8-6F23-28C95F3E0073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DBF00802-9650-8C0D-E2F0-AC271F2F550D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EDA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1181100"/>
            <a:ext cx="17830800" cy="6841433"/>
          </a:xfrm>
          <a:custGeom>
            <a:avLst/>
            <a:gdLst/>
            <a:ahLst/>
            <a:cxnLst/>
            <a:rect l="l" t="t" r="r" b="b"/>
            <a:pathLst>
              <a:path w="16230600" h="6017819">
                <a:moveTo>
                  <a:pt x="0" y="0"/>
                </a:moveTo>
                <a:lnTo>
                  <a:pt x="16230600" y="0"/>
                </a:lnTo>
                <a:lnTo>
                  <a:pt x="16230600" y="6017819"/>
                </a:lnTo>
                <a:lnTo>
                  <a:pt x="0" y="601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6" t="-1650" b="-7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0856" y="8644235"/>
            <a:ext cx="1436628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Mobil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dengan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odometer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rendah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memiliki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harga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jual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lebih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tinggi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16154399" y="8348925"/>
            <a:ext cx="2893169" cy="2167044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7201C0B5-8BDA-D390-51A9-7CF553187957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A4DB01F-6948-231B-1763-2E7215ABD680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2067562-D447-646B-941A-4FCF7B992482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Insight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1681260"/>
            <a:ext cx="17678400" cy="6129240"/>
          </a:xfrm>
          <a:custGeom>
            <a:avLst/>
            <a:gdLst/>
            <a:ahLst/>
            <a:cxnLst/>
            <a:rect l="l" t="t" r="r" b="b"/>
            <a:pathLst>
              <a:path w="14937146" h="5615755">
                <a:moveTo>
                  <a:pt x="0" y="0"/>
                </a:moveTo>
                <a:lnTo>
                  <a:pt x="14937145" y="0"/>
                </a:lnTo>
                <a:lnTo>
                  <a:pt x="14937145" y="5615756"/>
                </a:lnTo>
                <a:lnTo>
                  <a:pt x="0" y="561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7" b="-107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92517" y="8489402"/>
            <a:ext cx="1370295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Mobil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dengan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kondisi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baik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(rating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diatas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3,0)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memiliki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harga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jual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lebih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</a:rPr>
              <a:t>tinggi</a:t>
            </a:r>
            <a:r>
              <a:rPr lang="en-US" sz="32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C39F557-E259-3B70-E742-1A52F250F724}"/>
              </a:ext>
            </a:extLst>
          </p:cNvPr>
          <p:cNvSpPr/>
          <p:nvPr/>
        </p:nvSpPr>
        <p:spPr>
          <a:xfrm>
            <a:off x="16383000" y="8489402"/>
            <a:ext cx="2740769" cy="2026567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6414F3CC-0F75-CCB7-22EB-475B4372302C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39761D7-062D-008F-18C7-F9DC783BB6A5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730D32A1-1888-ED9D-79F9-C268A2547016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Insight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12196756" y="10"/>
            <a:ext cx="6091250" cy="4061140"/>
          </a:xfrm>
          <a:custGeom>
            <a:avLst/>
            <a:gdLst/>
            <a:ahLst/>
            <a:cxnLst/>
            <a:rect l="l" t="t" r="r" b="b"/>
            <a:pathLst>
              <a:path w="6091250" h="4061140" extrusionOk="0">
                <a:moveTo>
                  <a:pt x="0" y="0"/>
                </a:moveTo>
                <a:lnTo>
                  <a:pt x="6091250" y="0"/>
                </a:lnTo>
                <a:lnTo>
                  <a:pt x="6091250" y="4061140"/>
                </a:lnTo>
                <a:lnTo>
                  <a:pt x="0" y="4061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96047" y="9005864"/>
            <a:ext cx="4988732" cy="157976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15782202" y="8573318"/>
            <a:ext cx="3364105" cy="2004028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821522" y="1744349"/>
            <a:ext cx="1998851" cy="2008130"/>
          </a:xfrm>
          <a:custGeom>
            <a:avLst/>
            <a:gdLst/>
            <a:ahLst/>
            <a:cxnLst/>
            <a:rect l="l" t="t" r="r" b="b"/>
            <a:pathLst>
              <a:path w="2326607" h="2326607" extrusionOk="0">
                <a:moveTo>
                  <a:pt x="0" y="0"/>
                </a:moveTo>
                <a:lnTo>
                  <a:pt x="2326607" y="0"/>
                </a:lnTo>
                <a:lnTo>
                  <a:pt x="2326607" y="2326606"/>
                </a:lnTo>
                <a:lnTo>
                  <a:pt x="0" y="232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3516510" y="5073646"/>
            <a:ext cx="2212801" cy="2004028"/>
          </a:xfrm>
          <a:custGeom>
            <a:avLst/>
            <a:gdLst/>
            <a:ahLst/>
            <a:cxnLst/>
            <a:rect l="l" t="t" r="r" b="b"/>
            <a:pathLst>
              <a:path w="2332358" h="2332358" extrusionOk="0">
                <a:moveTo>
                  <a:pt x="0" y="0"/>
                </a:moveTo>
                <a:lnTo>
                  <a:pt x="2332358" y="0"/>
                </a:lnTo>
                <a:lnTo>
                  <a:pt x="2332358" y="2332358"/>
                </a:lnTo>
                <a:lnTo>
                  <a:pt x="0" y="233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0" name="Google Shape;100;p2"/>
          <p:cNvSpPr/>
          <p:nvPr/>
        </p:nvSpPr>
        <p:spPr>
          <a:xfrm>
            <a:off x="6471673" y="5205568"/>
            <a:ext cx="2212801" cy="2004028"/>
          </a:xfrm>
          <a:custGeom>
            <a:avLst/>
            <a:gdLst/>
            <a:ahLst/>
            <a:cxnLst/>
            <a:rect l="l" t="t" r="r" b="b"/>
            <a:pathLst>
              <a:path w="2323135" h="2323135" extrusionOk="0">
                <a:moveTo>
                  <a:pt x="0" y="0"/>
                </a:moveTo>
                <a:lnTo>
                  <a:pt x="2323135" y="0"/>
                </a:lnTo>
                <a:lnTo>
                  <a:pt x="2323135" y="2323135"/>
                </a:lnTo>
                <a:lnTo>
                  <a:pt x="0" y="232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-663324" y="3758315"/>
            <a:ext cx="496854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Bayu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Purnama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(as Project Leader)</a:t>
            </a:r>
            <a:endParaRPr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547624" y="7195091"/>
            <a:ext cx="2479625" cy="83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Benedikta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Imelda</a:t>
            </a:r>
            <a:endParaRPr dirty="0"/>
          </a:p>
        </p:txBody>
      </p:sp>
      <p:sp>
        <p:nvSpPr>
          <p:cNvPr id="103" name="Google Shape;103;p2"/>
          <p:cNvSpPr txBox="1"/>
          <p:nvPr/>
        </p:nvSpPr>
        <p:spPr>
          <a:xfrm>
            <a:off x="8534600" y="3827307"/>
            <a:ext cx="3787218" cy="40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Fernando</a:t>
            </a:r>
            <a:endParaRPr dirty="0"/>
          </a:p>
        </p:txBody>
      </p:sp>
      <p:sp>
        <p:nvSpPr>
          <p:cNvPr id="104" name="Google Shape;104;p2"/>
          <p:cNvSpPr txBox="1"/>
          <p:nvPr/>
        </p:nvSpPr>
        <p:spPr>
          <a:xfrm>
            <a:off x="2046789" y="3742654"/>
            <a:ext cx="5280571" cy="83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Gerrit Ezra </a:t>
            </a:r>
            <a:endParaRPr dirty="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Yudi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Kairupan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937787" y="3773663"/>
            <a:ext cx="5280571" cy="83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Radhimas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Januar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Rachman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7787925" y="7102147"/>
            <a:ext cx="5280571" cy="83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Hafizha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Aghnia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dirty="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Hasya</a:t>
            </a:r>
            <a:endParaRPr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2063794" y="7118626"/>
            <a:ext cx="5280571" cy="40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Triogi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Bintari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4834792" y="7209596"/>
            <a:ext cx="5280571" cy="40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Yasmin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Fauziah</a:t>
            </a:r>
            <a:endParaRPr sz="24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9428784" y="1717361"/>
            <a:ext cx="1998851" cy="2008130"/>
          </a:xfrm>
          <a:custGeom>
            <a:avLst/>
            <a:gdLst/>
            <a:ahLst/>
            <a:cxnLst/>
            <a:rect l="l" t="t" r="r" b="b"/>
            <a:pathLst>
              <a:path w="2326607" h="2326607" extrusionOk="0">
                <a:moveTo>
                  <a:pt x="0" y="0"/>
                </a:moveTo>
                <a:lnTo>
                  <a:pt x="2326607" y="0"/>
                </a:lnTo>
                <a:lnTo>
                  <a:pt x="2326607" y="2326606"/>
                </a:lnTo>
                <a:lnTo>
                  <a:pt x="0" y="232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735613" y="5130643"/>
            <a:ext cx="2212802" cy="2004028"/>
          </a:xfrm>
          <a:custGeom>
            <a:avLst/>
            <a:gdLst/>
            <a:ahLst/>
            <a:cxnLst/>
            <a:rect l="l" t="t" r="r" b="b"/>
            <a:pathLst>
              <a:path w="2323135" h="2323135" extrusionOk="0">
                <a:moveTo>
                  <a:pt x="0" y="0"/>
                </a:moveTo>
                <a:lnTo>
                  <a:pt x="2323135" y="0"/>
                </a:lnTo>
                <a:lnTo>
                  <a:pt x="2323135" y="2323135"/>
                </a:lnTo>
                <a:lnTo>
                  <a:pt x="0" y="232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365792" y="5073646"/>
            <a:ext cx="2212801" cy="2050319"/>
          </a:xfrm>
          <a:custGeom>
            <a:avLst/>
            <a:gdLst/>
            <a:ahLst/>
            <a:cxnLst/>
            <a:rect l="l" t="t" r="r" b="b"/>
            <a:pathLst>
              <a:path w="2332358" h="2332358" extrusionOk="0">
                <a:moveTo>
                  <a:pt x="0" y="0"/>
                </a:moveTo>
                <a:lnTo>
                  <a:pt x="2332358" y="0"/>
                </a:lnTo>
                <a:lnTo>
                  <a:pt x="2332358" y="2332358"/>
                </a:lnTo>
                <a:lnTo>
                  <a:pt x="0" y="233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" name="Google Shape;114;p2"/>
          <p:cNvSpPr txBox="1"/>
          <p:nvPr/>
        </p:nvSpPr>
        <p:spPr>
          <a:xfrm>
            <a:off x="11897532" y="9600596"/>
            <a:ext cx="376959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Presentasi</a:t>
            </a:r>
            <a:r>
              <a:rPr lang="en-US" sz="1999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oleh :</a:t>
            </a:r>
            <a:endParaRPr dirty="0"/>
          </a:p>
        </p:txBody>
      </p:sp>
      <p:sp>
        <p:nvSpPr>
          <p:cNvPr id="2" name="Google Shape;110;p2">
            <a:extLst>
              <a:ext uri="{FF2B5EF4-FFF2-40B4-BE49-F238E27FC236}">
                <a16:creationId xmlns:a16="http://schemas.microsoft.com/office/drawing/2014/main" id="{333562FA-6F28-FDC5-9887-021B51567774}"/>
              </a:ext>
            </a:extLst>
          </p:cNvPr>
          <p:cNvSpPr/>
          <p:nvPr/>
        </p:nvSpPr>
        <p:spPr>
          <a:xfrm>
            <a:off x="6578646" y="1674563"/>
            <a:ext cx="1998851" cy="2008130"/>
          </a:xfrm>
          <a:custGeom>
            <a:avLst/>
            <a:gdLst/>
            <a:ahLst/>
            <a:cxnLst/>
            <a:rect l="l" t="t" r="r" b="b"/>
            <a:pathLst>
              <a:path w="2326607" h="2326607" extrusionOk="0">
                <a:moveTo>
                  <a:pt x="0" y="0"/>
                </a:moveTo>
                <a:lnTo>
                  <a:pt x="2326607" y="0"/>
                </a:lnTo>
                <a:lnTo>
                  <a:pt x="2326607" y="2326606"/>
                </a:lnTo>
                <a:lnTo>
                  <a:pt x="0" y="232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10;p2">
            <a:extLst>
              <a:ext uri="{FF2B5EF4-FFF2-40B4-BE49-F238E27FC236}">
                <a16:creationId xmlns:a16="http://schemas.microsoft.com/office/drawing/2014/main" id="{35BB01F5-D71B-4CED-8825-00D2A15EFA65}"/>
              </a:ext>
            </a:extLst>
          </p:cNvPr>
          <p:cNvSpPr/>
          <p:nvPr/>
        </p:nvSpPr>
        <p:spPr>
          <a:xfrm>
            <a:off x="3730460" y="1703397"/>
            <a:ext cx="1998851" cy="2008130"/>
          </a:xfrm>
          <a:custGeom>
            <a:avLst/>
            <a:gdLst/>
            <a:ahLst/>
            <a:cxnLst/>
            <a:rect l="l" t="t" r="r" b="b"/>
            <a:pathLst>
              <a:path w="2326607" h="2326607" extrusionOk="0">
                <a:moveTo>
                  <a:pt x="0" y="0"/>
                </a:moveTo>
                <a:lnTo>
                  <a:pt x="2326607" y="0"/>
                </a:lnTo>
                <a:lnTo>
                  <a:pt x="2326607" y="2326606"/>
                </a:lnTo>
                <a:lnTo>
                  <a:pt x="0" y="232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CA4FC731-A1D3-349F-12D8-84B61D64C3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446516"/>
                  </p:ext>
                </p:extLst>
              </p:nvPr>
            </p:nvGraphicFramePr>
            <p:xfrm>
              <a:off x="16444104" y="8724899"/>
              <a:ext cx="2612711" cy="1730607"/>
            </p:xfrm>
            <a:graphic>
              <a:graphicData uri="http://schemas.microsoft.com/office/powerpoint/2016/slidezoom">
                <pslz:sldZm>
                  <pslz:sldZmObj sldId="258" cId="0">
                    <pslz:zmPr id="{5DC4523B-1D6D-FA48-87F9-CCDD2B56A530}" returnToParent="0" imageType="cover" transitionDur="100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2711" cy="17306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4FC731-A1D3-349F-12D8-84B61D64C3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44104" y="8724899"/>
                <a:ext cx="2612711" cy="17306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F384B80-2F4D-4773-E7AC-F1A444DB7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48970"/>
            <a:ext cx="17754600" cy="7775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CB50BD-48C9-0915-09D2-A4F32560D8A9}"/>
              </a:ext>
            </a:extLst>
          </p:cNvPr>
          <p:cNvSpPr txBox="1"/>
          <p:nvPr/>
        </p:nvSpPr>
        <p:spPr>
          <a:xfrm>
            <a:off x="2362196" y="8989993"/>
            <a:ext cx="1356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2015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rata-rata selling price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tertinggi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keluaran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1980an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jual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lebih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daripada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8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ID" sz="28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2000an.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F74C84D-C692-EC3B-A294-871B4DB8F829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C6ECBB8-49A6-7A23-BD5A-624E4F0DF0C4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E8BFD0DA-6718-CF7C-B63C-E3E9EB2730D9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63425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6756" y="10"/>
            <a:ext cx="6091250" cy="4061140"/>
          </a:xfrm>
          <a:custGeom>
            <a:avLst/>
            <a:gdLst/>
            <a:ahLst/>
            <a:cxnLst/>
            <a:rect l="l" t="t" r="r" b="b"/>
            <a:pathLst>
              <a:path w="6091250" h="4061140">
                <a:moveTo>
                  <a:pt x="0" y="0"/>
                </a:moveTo>
                <a:lnTo>
                  <a:pt x="6091250" y="0"/>
                </a:lnTo>
                <a:lnTo>
                  <a:pt x="6091250" y="4061140"/>
                </a:lnTo>
                <a:lnTo>
                  <a:pt x="0" y="406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2108" y="203297"/>
            <a:ext cx="2127855" cy="2095938"/>
          </a:xfrm>
          <a:custGeom>
            <a:avLst/>
            <a:gdLst/>
            <a:ahLst/>
            <a:cxnLst/>
            <a:rect l="l" t="t" r="r" b="b"/>
            <a:pathLst>
              <a:path w="2127855" h="2095938">
                <a:moveTo>
                  <a:pt x="0" y="0"/>
                </a:moveTo>
                <a:lnTo>
                  <a:pt x="2127856" y="0"/>
                </a:lnTo>
                <a:lnTo>
                  <a:pt x="2127856" y="2095937"/>
                </a:lnTo>
                <a:lnTo>
                  <a:pt x="0" y="2095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263" y="2290258"/>
            <a:ext cx="336154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8"/>
              </a:lnSpc>
            </a:pPr>
            <a:r>
              <a:rPr lang="en-US" sz="3656">
                <a:solidFill>
                  <a:srgbClr val="FFFFFF"/>
                </a:solidFill>
                <a:latin typeface="Roboto Bold"/>
              </a:rPr>
              <a:t>Pre-</a:t>
            </a:r>
            <a:r>
              <a:rPr lang="en-US" sz="3656">
                <a:solidFill>
                  <a:srgbClr val="212D74"/>
                </a:solidFill>
                <a:latin typeface="Roboto Bold"/>
              </a:rPr>
              <a:t>Processing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230601" y="8420100"/>
            <a:ext cx="2816968" cy="2095868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CA233BED-FB5E-F495-B184-5ABF89764E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063254"/>
                  </p:ext>
                </p:extLst>
              </p:nvPr>
            </p:nvGraphicFramePr>
            <p:xfrm>
              <a:off x="623115" y="3089603"/>
              <a:ext cx="5793968" cy="1935965"/>
            </p:xfrm>
            <a:graphic>
              <a:graphicData uri="http://schemas.microsoft.com/office/powerpoint/2016/slidezoom">
                <pslz:sldZm>
                  <pslz:sldZmObj sldId="274" cId="0">
                    <pslz:zmPr id="{06D418B7-555A-9A42-A1AD-8C5BEF80E329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3968" cy="19359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233BED-FB5E-F495-B184-5ABF89764E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15" y="3089603"/>
                <a:ext cx="5793968" cy="19359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4A3F5BF-5875-94FD-FB93-D3FEC902C7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1360411"/>
                  </p:ext>
                </p:extLst>
              </p:nvPr>
            </p:nvGraphicFramePr>
            <p:xfrm>
              <a:off x="5562600" y="5025568"/>
              <a:ext cx="5562600" cy="1940631"/>
            </p:xfrm>
            <a:graphic>
              <a:graphicData uri="http://schemas.microsoft.com/office/powerpoint/2016/slidezoom">
                <pslz:sldZm>
                  <pslz:sldZmObj sldId="275" cId="0">
                    <pslz:zmPr id="{65549162-B6D5-B347-9A77-4EF1F0A7A183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62600" cy="194063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4A3F5BF-5875-94FD-FB93-D3FEC902C7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0" y="5025568"/>
                <a:ext cx="5562600" cy="194063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9FA22291-1067-856C-AD03-7E3262C219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353590"/>
                  </p:ext>
                </p:extLst>
              </p:nvPr>
            </p:nvGraphicFramePr>
            <p:xfrm>
              <a:off x="10210799" y="7263348"/>
              <a:ext cx="5791201" cy="1842022"/>
            </p:xfrm>
            <a:graphic>
              <a:graphicData uri="http://schemas.microsoft.com/office/powerpoint/2016/slidezoom">
                <pslz:sldZm>
                  <pslz:sldZmObj sldId="277" cId="0">
                    <pslz:zmPr id="{B3D90C56-1C93-2648-921B-A6700D8E95A2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1" cy="184202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FA22291-1067-856C-AD03-7E3262C219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0799" y="7263348"/>
                <a:ext cx="5791201" cy="184202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597" y="5561800"/>
            <a:ext cx="3168428" cy="3696500"/>
          </a:xfrm>
          <a:custGeom>
            <a:avLst/>
            <a:gdLst/>
            <a:ahLst/>
            <a:cxnLst/>
            <a:rect l="l" t="t" r="r" b="b"/>
            <a:pathLst>
              <a:path w="3168428" h="3696500">
                <a:moveTo>
                  <a:pt x="0" y="0"/>
                </a:moveTo>
                <a:lnTo>
                  <a:pt x="3168428" y="0"/>
                </a:lnTo>
                <a:lnTo>
                  <a:pt x="3168428" y="3696500"/>
                </a:lnTo>
                <a:lnTo>
                  <a:pt x="0" y="369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08339" y="6926600"/>
            <a:ext cx="884850" cy="483450"/>
            <a:chOff x="0" y="0"/>
            <a:chExt cx="1179800" cy="644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1154430" cy="619252"/>
            </a:xfrm>
            <a:custGeom>
              <a:avLst/>
              <a:gdLst/>
              <a:ahLst/>
              <a:cxnLst/>
              <a:rect l="l" t="t" r="r" b="b"/>
              <a:pathLst>
                <a:path w="1154430" h="619252">
                  <a:moveTo>
                    <a:pt x="0" y="154813"/>
                  </a:moveTo>
                  <a:lnTo>
                    <a:pt x="839089" y="154813"/>
                  </a:lnTo>
                  <a:lnTo>
                    <a:pt x="839089" y="0"/>
                  </a:lnTo>
                  <a:lnTo>
                    <a:pt x="1154430" y="309626"/>
                  </a:lnTo>
                  <a:lnTo>
                    <a:pt x="839089" y="619252"/>
                  </a:lnTo>
                  <a:lnTo>
                    <a:pt x="839089" y="464439"/>
                  </a:lnTo>
                  <a:lnTo>
                    <a:pt x="0" y="464439"/>
                  </a:ln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889"/>
              <a:ext cx="1179830" cy="646430"/>
            </a:xfrm>
            <a:custGeom>
              <a:avLst/>
              <a:gdLst/>
              <a:ahLst/>
              <a:cxnLst/>
              <a:rect l="l" t="t" r="r" b="b"/>
              <a:pathLst>
                <a:path w="1179830" h="646430">
                  <a:moveTo>
                    <a:pt x="12700" y="155702"/>
                  </a:moveTo>
                  <a:lnTo>
                    <a:pt x="851789" y="155702"/>
                  </a:lnTo>
                  <a:lnTo>
                    <a:pt x="851789" y="168402"/>
                  </a:lnTo>
                  <a:lnTo>
                    <a:pt x="839089" y="168402"/>
                  </a:lnTo>
                  <a:lnTo>
                    <a:pt x="839089" y="13589"/>
                  </a:lnTo>
                  <a:cubicBezTo>
                    <a:pt x="839089" y="8509"/>
                    <a:pt x="842137" y="3810"/>
                    <a:pt x="846836" y="1905"/>
                  </a:cubicBezTo>
                  <a:cubicBezTo>
                    <a:pt x="851535" y="0"/>
                    <a:pt x="856996" y="1016"/>
                    <a:pt x="860679" y="4572"/>
                  </a:cubicBezTo>
                  <a:lnTo>
                    <a:pt x="1176020" y="314071"/>
                  </a:lnTo>
                  <a:cubicBezTo>
                    <a:pt x="1178433" y="316484"/>
                    <a:pt x="1179830" y="319786"/>
                    <a:pt x="1179830" y="323088"/>
                  </a:cubicBezTo>
                  <a:cubicBezTo>
                    <a:pt x="1179830" y="326390"/>
                    <a:pt x="1178433" y="329819"/>
                    <a:pt x="1176020" y="332105"/>
                  </a:cubicBezTo>
                  <a:lnTo>
                    <a:pt x="860679" y="641858"/>
                  </a:lnTo>
                  <a:cubicBezTo>
                    <a:pt x="856996" y="645414"/>
                    <a:pt x="851535" y="646430"/>
                    <a:pt x="846836" y="644525"/>
                  </a:cubicBezTo>
                  <a:cubicBezTo>
                    <a:pt x="842137" y="642620"/>
                    <a:pt x="839089" y="637921"/>
                    <a:pt x="839089" y="632841"/>
                  </a:cubicBezTo>
                  <a:lnTo>
                    <a:pt x="839089" y="478028"/>
                  </a:lnTo>
                  <a:lnTo>
                    <a:pt x="851789" y="478028"/>
                  </a:lnTo>
                  <a:lnTo>
                    <a:pt x="851789" y="490728"/>
                  </a:lnTo>
                  <a:lnTo>
                    <a:pt x="12700" y="490728"/>
                  </a:lnTo>
                  <a:cubicBezTo>
                    <a:pt x="5715" y="490728"/>
                    <a:pt x="0" y="485013"/>
                    <a:pt x="0" y="478028"/>
                  </a:cubicBezTo>
                  <a:lnTo>
                    <a:pt x="0" y="168402"/>
                  </a:lnTo>
                  <a:cubicBezTo>
                    <a:pt x="0" y="161417"/>
                    <a:pt x="5715" y="155702"/>
                    <a:pt x="12700" y="155702"/>
                  </a:cubicBezTo>
                  <a:moveTo>
                    <a:pt x="12700" y="181102"/>
                  </a:moveTo>
                  <a:lnTo>
                    <a:pt x="12700" y="168402"/>
                  </a:lnTo>
                  <a:lnTo>
                    <a:pt x="25400" y="168402"/>
                  </a:lnTo>
                  <a:lnTo>
                    <a:pt x="25400" y="478028"/>
                  </a:lnTo>
                  <a:lnTo>
                    <a:pt x="12700" y="478028"/>
                  </a:lnTo>
                  <a:lnTo>
                    <a:pt x="12700" y="465328"/>
                  </a:lnTo>
                  <a:lnTo>
                    <a:pt x="851789" y="465328"/>
                  </a:lnTo>
                  <a:cubicBezTo>
                    <a:pt x="858774" y="465328"/>
                    <a:pt x="864489" y="471043"/>
                    <a:pt x="864489" y="478028"/>
                  </a:cubicBezTo>
                  <a:lnTo>
                    <a:pt x="864489" y="632841"/>
                  </a:lnTo>
                  <a:lnTo>
                    <a:pt x="851789" y="632841"/>
                  </a:lnTo>
                  <a:lnTo>
                    <a:pt x="842899" y="623824"/>
                  </a:lnTo>
                  <a:lnTo>
                    <a:pt x="1158240" y="314071"/>
                  </a:lnTo>
                  <a:lnTo>
                    <a:pt x="1167130" y="323088"/>
                  </a:lnTo>
                  <a:lnTo>
                    <a:pt x="1158240" y="332105"/>
                  </a:lnTo>
                  <a:lnTo>
                    <a:pt x="842899" y="22606"/>
                  </a:lnTo>
                  <a:lnTo>
                    <a:pt x="851789" y="13589"/>
                  </a:lnTo>
                  <a:lnTo>
                    <a:pt x="864489" y="13589"/>
                  </a:lnTo>
                  <a:lnTo>
                    <a:pt x="864489" y="168402"/>
                  </a:lnTo>
                  <a:cubicBezTo>
                    <a:pt x="864489" y="175387"/>
                    <a:pt x="858774" y="181102"/>
                    <a:pt x="851789" y="181102"/>
                  </a:cubicBezTo>
                  <a:lnTo>
                    <a:pt x="12700" y="181102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817014" y="5486400"/>
            <a:ext cx="2800350" cy="3771900"/>
          </a:xfrm>
          <a:custGeom>
            <a:avLst/>
            <a:gdLst/>
            <a:ahLst/>
            <a:cxnLst/>
            <a:rect l="l" t="t" r="r" b="b"/>
            <a:pathLst>
              <a:path w="2800350" h="3771900">
                <a:moveTo>
                  <a:pt x="0" y="0"/>
                </a:moveTo>
                <a:lnTo>
                  <a:pt x="2800350" y="0"/>
                </a:lnTo>
                <a:lnTo>
                  <a:pt x="280035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7409">
            <a:off x="15779609" y="7631599"/>
            <a:ext cx="2959382" cy="2541099"/>
          </a:xfrm>
          <a:custGeom>
            <a:avLst/>
            <a:gdLst/>
            <a:ahLst/>
            <a:cxnLst/>
            <a:rect l="l" t="t" r="r" b="b"/>
            <a:pathLst>
              <a:path w="3204691" h="2800098">
                <a:moveTo>
                  <a:pt x="0" y="0"/>
                </a:moveTo>
                <a:lnTo>
                  <a:pt x="3204691" y="0"/>
                </a:lnTo>
                <a:lnTo>
                  <a:pt x="3204691" y="2800098"/>
                </a:lnTo>
                <a:lnTo>
                  <a:pt x="0" y="2800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4889" y="1573150"/>
            <a:ext cx="76117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a) Drop Kolom yang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endParaRPr lang="en-US" sz="3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83719" y="2214100"/>
            <a:ext cx="481106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54480" lvl="1" indent="-7772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interior</a:t>
            </a:r>
          </a:p>
          <a:p>
            <a:pPr marL="1554480" lvl="1" indent="-7772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214" y="2214100"/>
            <a:ext cx="3098362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54480" lvl="1" indent="-777240" algn="l">
              <a:lnSpc>
                <a:spcPts val="4320"/>
              </a:lnSpc>
              <a:buFont typeface="Arial"/>
              <a:buChar char="•"/>
            </a:pP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mmr</a:t>
            </a:r>
            <a:endParaRPr lang="en-US" sz="3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554480" lvl="1" indent="-7772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</a:p>
          <a:p>
            <a:pPr marL="1554480" lvl="1" indent="-7772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4889" y="4298587"/>
            <a:ext cx="73417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b) Handle Missing Values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14376" y="2115475"/>
            <a:ext cx="58171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c) Handle Unique Values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14376" y="3404050"/>
            <a:ext cx="78595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d) Handle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Anomali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Sellingprice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Odometer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14376" y="5039137"/>
            <a:ext cx="58171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e) Handle Outliers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26623" y="5421227"/>
            <a:ext cx="7435056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90881" lvl="1" indent="-345440" algn="l">
              <a:buFont typeface="Arial"/>
              <a:buChar char="•"/>
            </a:pP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Jumlah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baris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handling outliers : 533657 </a:t>
            </a:r>
          </a:p>
          <a:p>
            <a:pPr marL="690881" lvl="1" indent="-345440" algn="l">
              <a:buFont typeface="Arial"/>
              <a:buChar char="•"/>
            </a:pP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Jumlah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baris </a:t>
            </a:r>
            <a:r>
              <a:rPr lang="en-US" sz="3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3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handling outliers : 506993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078200" y="-338059"/>
            <a:ext cx="3100345" cy="1945983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0B13BA3B-51D7-DC8C-4854-B60712355C1C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D76B04DA-D9C1-68E6-AC4E-53776D9CAA2B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27433F3-EABC-3BB1-03B9-A5D581DC69B9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Data Cleansing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85;p11">
            <a:extLst>
              <a:ext uri="{FF2B5EF4-FFF2-40B4-BE49-F238E27FC236}">
                <a16:creationId xmlns:a16="http://schemas.microsoft.com/office/drawing/2014/main" id="{45CDD383-E8D7-B15A-CD42-E334E5446532}"/>
              </a:ext>
            </a:extLst>
          </p:cNvPr>
          <p:cNvSpPr txBox="1"/>
          <p:nvPr/>
        </p:nvSpPr>
        <p:spPr>
          <a:xfrm>
            <a:off x="9067800" y="2508989"/>
            <a:ext cx="7718425" cy="1945833"/>
          </a:xfrm>
          <a:prstGeom prst="rect">
            <a:avLst/>
          </a:prstGeom>
          <a:solidFill>
            <a:srgbClr val="4E599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96400" y="2691767"/>
            <a:ext cx="7551160" cy="176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1"/>
              </a:lnSpc>
            </a:pPr>
            <a:r>
              <a:rPr lang="en-US" sz="2500" dirty="0">
                <a:solidFill>
                  <a:schemeClr val="bg1"/>
                </a:solidFill>
                <a:latin typeface="Open Sans Bold"/>
              </a:rPr>
              <a:t>Feature Extraction</a:t>
            </a:r>
          </a:p>
          <a:p>
            <a:pPr marL="539925" lvl="1" indent="-269963">
              <a:lnSpc>
                <a:spcPts val="3501"/>
              </a:lnSpc>
              <a:buFont typeface="Arial"/>
              <a:buChar char="•"/>
            </a:pP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Konversi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 feature “Year’ </a:t>
            </a: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dikurangi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dengan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 feature “</a:t>
            </a: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year_sold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” </a:t>
            </a: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menjadi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 “</a:t>
            </a:r>
            <a:r>
              <a:rPr lang="en-US" sz="2500" dirty="0" err="1">
                <a:solidFill>
                  <a:schemeClr val="bg1"/>
                </a:solidFill>
                <a:latin typeface="Open Sans Bold"/>
              </a:rPr>
              <a:t>car_age</a:t>
            </a:r>
            <a:r>
              <a:rPr lang="en-US" sz="2500" dirty="0">
                <a:solidFill>
                  <a:schemeClr val="bg1"/>
                </a:solidFill>
                <a:latin typeface="Open Sans Bold"/>
              </a:rPr>
              <a:t>”.</a:t>
            </a:r>
          </a:p>
          <a:p>
            <a:pPr>
              <a:lnSpc>
                <a:spcPts val="3501"/>
              </a:lnSpc>
            </a:pPr>
            <a:endParaRPr lang="en-US" sz="25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25" name="Google Shape;485;p11">
            <a:extLst>
              <a:ext uri="{FF2B5EF4-FFF2-40B4-BE49-F238E27FC236}">
                <a16:creationId xmlns:a16="http://schemas.microsoft.com/office/drawing/2014/main" id="{0A21A146-B031-A4E7-638B-39343B39F388}"/>
              </a:ext>
            </a:extLst>
          </p:cNvPr>
          <p:cNvSpPr txBox="1"/>
          <p:nvPr/>
        </p:nvSpPr>
        <p:spPr>
          <a:xfrm>
            <a:off x="4096027" y="2488610"/>
            <a:ext cx="4362173" cy="1945833"/>
          </a:xfrm>
          <a:prstGeom prst="rect">
            <a:avLst/>
          </a:prstGeom>
          <a:solidFill>
            <a:srgbClr val="4E599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375703" y="2933700"/>
            <a:ext cx="1696014" cy="5825981"/>
          </a:xfrm>
          <a:custGeom>
            <a:avLst/>
            <a:gdLst/>
            <a:ahLst/>
            <a:cxnLst/>
            <a:rect l="l" t="t" r="r" b="b"/>
            <a:pathLst>
              <a:path w="1696014" h="5825981">
                <a:moveTo>
                  <a:pt x="0" y="0"/>
                </a:moveTo>
                <a:lnTo>
                  <a:pt x="1696014" y="0"/>
                </a:lnTo>
                <a:lnTo>
                  <a:pt x="1696014" y="5825981"/>
                </a:lnTo>
                <a:lnTo>
                  <a:pt x="0" y="582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70001" y="5702485"/>
            <a:ext cx="1902989" cy="1169688"/>
            <a:chOff x="0" y="-889"/>
            <a:chExt cx="1377442" cy="900176"/>
          </a:xfrm>
        </p:grpSpPr>
        <p:sp>
          <p:nvSpPr>
            <p:cNvPr id="4" name="Freeform 4"/>
            <p:cNvSpPr/>
            <p:nvPr/>
          </p:nvSpPr>
          <p:spPr>
            <a:xfrm>
              <a:off x="12700" y="-888"/>
              <a:ext cx="1352042" cy="886333"/>
            </a:xfrm>
            <a:custGeom>
              <a:avLst/>
              <a:gdLst/>
              <a:ahLst/>
              <a:cxnLst/>
              <a:rect l="l" t="t" r="r" b="b"/>
              <a:pathLst>
                <a:path w="1352042" h="872744">
                  <a:moveTo>
                    <a:pt x="0" y="218186"/>
                  </a:moveTo>
                  <a:lnTo>
                    <a:pt x="911225" y="218186"/>
                  </a:lnTo>
                  <a:lnTo>
                    <a:pt x="911225" y="0"/>
                  </a:lnTo>
                  <a:lnTo>
                    <a:pt x="1352042" y="436372"/>
                  </a:lnTo>
                  <a:lnTo>
                    <a:pt x="911225" y="872744"/>
                  </a:lnTo>
                  <a:lnTo>
                    <a:pt x="911225" y="654558"/>
                  </a:lnTo>
                  <a:lnTo>
                    <a:pt x="0" y="654558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889"/>
              <a:ext cx="1377442" cy="900176"/>
            </a:xfrm>
            <a:custGeom>
              <a:avLst/>
              <a:gdLst/>
              <a:ahLst/>
              <a:cxnLst/>
              <a:rect l="l" t="t" r="r" b="b"/>
              <a:pathLst>
                <a:path w="1377442" h="900176">
                  <a:moveTo>
                    <a:pt x="12700" y="219075"/>
                  </a:moveTo>
                  <a:lnTo>
                    <a:pt x="923925" y="219075"/>
                  </a:lnTo>
                  <a:lnTo>
                    <a:pt x="923925" y="231775"/>
                  </a:lnTo>
                  <a:lnTo>
                    <a:pt x="911225" y="231775"/>
                  </a:lnTo>
                  <a:lnTo>
                    <a:pt x="911225" y="13589"/>
                  </a:lnTo>
                  <a:cubicBezTo>
                    <a:pt x="911225" y="8509"/>
                    <a:pt x="914273" y="3810"/>
                    <a:pt x="918972" y="1905"/>
                  </a:cubicBezTo>
                  <a:cubicBezTo>
                    <a:pt x="923671" y="0"/>
                    <a:pt x="929132" y="1016"/>
                    <a:pt x="932815" y="4572"/>
                  </a:cubicBezTo>
                  <a:lnTo>
                    <a:pt x="1373632" y="440944"/>
                  </a:lnTo>
                  <a:cubicBezTo>
                    <a:pt x="1376045" y="443357"/>
                    <a:pt x="1377442" y="446532"/>
                    <a:pt x="1377442" y="449961"/>
                  </a:cubicBezTo>
                  <a:cubicBezTo>
                    <a:pt x="1377442" y="453390"/>
                    <a:pt x="1376045" y="456565"/>
                    <a:pt x="1373632" y="458978"/>
                  </a:cubicBezTo>
                  <a:lnTo>
                    <a:pt x="932815" y="895477"/>
                  </a:lnTo>
                  <a:cubicBezTo>
                    <a:pt x="929132" y="899033"/>
                    <a:pt x="923671" y="900176"/>
                    <a:pt x="918972" y="898144"/>
                  </a:cubicBezTo>
                  <a:cubicBezTo>
                    <a:pt x="914273" y="896112"/>
                    <a:pt x="911225" y="891540"/>
                    <a:pt x="911225" y="886460"/>
                  </a:cubicBezTo>
                  <a:lnTo>
                    <a:pt x="911225" y="668147"/>
                  </a:lnTo>
                  <a:lnTo>
                    <a:pt x="923925" y="668147"/>
                  </a:lnTo>
                  <a:lnTo>
                    <a:pt x="923925" y="680847"/>
                  </a:lnTo>
                  <a:lnTo>
                    <a:pt x="12700" y="680847"/>
                  </a:lnTo>
                  <a:cubicBezTo>
                    <a:pt x="5715" y="680847"/>
                    <a:pt x="0" y="675132"/>
                    <a:pt x="0" y="668147"/>
                  </a:cubicBezTo>
                  <a:lnTo>
                    <a:pt x="0" y="231775"/>
                  </a:lnTo>
                  <a:cubicBezTo>
                    <a:pt x="0" y="224790"/>
                    <a:pt x="5715" y="219075"/>
                    <a:pt x="12700" y="219075"/>
                  </a:cubicBezTo>
                  <a:moveTo>
                    <a:pt x="12700" y="244475"/>
                  </a:moveTo>
                  <a:lnTo>
                    <a:pt x="12700" y="231775"/>
                  </a:lnTo>
                  <a:lnTo>
                    <a:pt x="25400" y="231775"/>
                  </a:lnTo>
                  <a:lnTo>
                    <a:pt x="25400" y="668147"/>
                  </a:lnTo>
                  <a:lnTo>
                    <a:pt x="12700" y="668147"/>
                  </a:lnTo>
                  <a:lnTo>
                    <a:pt x="12700" y="655447"/>
                  </a:lnTo>
                  <a:lnTo>
                    <a:pt x="923925" y="655447"/>
                  </a:lnTo>
                  <a:cubicBezTo>
                    <a:pt x="930910" y="655447"/>
                    <a:pt x="936625" y="661162"/>
                    <a:pt x="936625" y="668147"/>
                  </a:cubicBezTo>
                  <a:lnTo>
                    <a:pt x="936625" y="886333"/>
                  </a:lnTo>
                  <a:lnTo>
                    <a:pt x="923925" y="886333"/>
                  </a:lnTo>
                  <a:lnTo>
                    <a:pt x="915035" y="877316"/>
                  </a:lnTo>
                  <a:lnTo>
                    <a:pt x="1355852" y="440944"/>
                  </a:lnTo>
                  <a:lnTo>
                    <a:pt x="1364742" y="449961"/>
                  </a:lnTo>
                  <a:lnTo>
                    <a:pt x="1355852" y="458978"/>
                  </a:lnTo>
                  <a:lnTo>
                    <a:pt x="914908" y="22606"/>
                  </a:lnTo>
                  <a:lnTo>
                    <a:pt x="923798" y="13589"/>
                  </a:lnTo>
                  <a:lnTo>
                    <a:pt x="936498" y="13589"/>
                  </a:lnTo>
                  <a:lnTo>
                    <a:pt x="936498" y="231775"/>
                  </a:lnTo>
                  <a:cubicBezTo>
                    <a:pt x="936498" y="238760"/>
                    <a:pt x="930783" y="244475"/>
                    <a:pt x="923798" y="244475"/>
                  </a:cubicBezTo>
                  <a:lnTo>
                    <a:pt x="12700" y="244475"/>
                  </a:lnTo>
                  <a:close/>
                </a:path>
              </a:pathLst>
            </a:custGeom>
            <a:solidFill>
              <a:srgbClr val="FCFD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096027" y="4550457"/>
            <a:ext cx="12823329" cy="3051952"/>
          </a:xfrm>
          <a:custGeom>
            <a:avLst/>
            <a:gdLst/>
            <a:ahLst/>
            <a:cxnLst/>
            <a:rect l="l" t="t" r="r" b="b"/>
            <a:pathLst>
              <a:path w="12823329" h="3051952">
                <a:moveTo>
                  <a:pt x="0" y="0"/>
                </a:moveTo>
                <a:lnTo>
                  <a:pt x="12823330" y="0"/>
                </a:lnTo>
                <a:lnTo>
                  <a:pt x="12823330" y="3051952"/>
                </a:lnTo>
                <a:lnTo>
                  <a:pt x="0" y="305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7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54400" y="8738146"/>
            <a:ext cx="2890569" cy="1799785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9" y="0"/>
                </a:lnTo>
                <a:lnTo>
                  <a:pt x="3576539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A7620-70B0-655B-02DC-46F8542B2BCC}"/>
              </a:ext>
            </a:extLst>
          </p:cNvPr>
          <p:cNvGrpSpPr/>
          <p:nvPr/>
        </p:nvGrpSpPr>
        <p:grpSpPr>
          <a:xfrm>
            <a:off x="4343400" y="2601228"/>
            <a:ext cx="10798827" cy="1762711"/>
            <a:chOff x="3174640" y="1700563"/>
            <a:chExt cx="11134775" cy="1762711"/>
          </a:xfrm>
        </p:grpSpPr>
        <p:sp>
          <p:nvSpPr>
            <p:cNvPr id="11" name="TextBox 11"/>
            <p:cNvSpPr txBox="1"/>
            <p:nvPr/>
          </p:nvSpPr>
          <p:spPr>
            <a:xfrm>
              <a:off x="3174640" y="1700563"/>
              <a:ext cx="4782815" cy="1714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5"/>
                </a:lnSpc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One Hot  Encoding</a:t>
              </a:r>
            </a:p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Make </a:t>
              </a:r>
            </a:p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Color</a:t>
              </a:r>
            </a:p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Body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362772-6C49-7BC1-B0EB-DC00127F44C3}"/>
                </a:ext>
              </a:extLst>
            </p:cNvPr>
            <p:cNvSpPr txBox="1"/>
            <p:nvPr/>
          </p:nvSpPr>
          <p:spPr>
            <a:xfrm>
              <a:off x="4431769" y="2092450"/>
              <a:ext cx="9877646" cy="1370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Model</a:t>
              </a:r>
            </a:p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Trim</a:t>
              </a:r>
            </a:p>
            <a:p>
              <a:pPr marL="520595" lvl="1" indent="-260298">
                <a:lnSpc>
                  <a:spcPts val="3375"/>
                </a:lnSpc>
                <a:buFont typeface="Arial"/>
                <a:buChar char="•"/>
              </a:pPr>
              <a:r>
                <a:rPr lang="en-US" sz="2500" dirty="0">
                  <a:solidFill>
                    <a:schemeClr val="bg1"/>
                  </a:solidFill>
                  <a:latin typeface="Open Sans Bold"/>
                </a:rPr>
                <a:t>Transmission</a:t>
              </a:r>
            </a:p>
          </p:txBody>
        </p:sp>
      </p:grpSp>
      <p:sp>
        <p:nvSpPr>
          <p:cNvPr id="14" name="Freeform 27">
            <a:extLst>
              <a:ext uri="{FF2B5EF4-FFF2-40B4-BE49-F238E27FC236}">
                <a16:creationId xmlns:a16="http://schemas.microsoft.com/office/drawing/2014/main" id="{54C061E1-5033-5B7A-3C6F-C4315DF6FDC8}"/>
              </a:ext>
            </a:extLst>
          </p:cNvPr>
          <p:cNvSpPr/>
          <p:nvPr/>
        </p:nvSpPr>
        <p:spPr>
          <a:xfrm rot="7725104">
            <a:off x="15130854" y="-1658421"/>
            <a:ext cx="4861627" cy="4278232"/>
          </a:xfrm>
          <a:custGeom>
            <a:avLst/>
            <a:gdLst/>
            <a:ahLst/>
            <a:cxnLst/>
            <a:rect l="l" t="t" r="r" b="b"/>
            <a:pathLst>
              <a:path w="4861627" h="4278232">
                <a:moveTo>
                  <a:pt x="0" y="0"/>
                </a:moveTo>
                <a:lnTo>
                  <a:pt x="4861627" y="0"/>
                </a:lnTo>
                <a:lnTo>
                  <a:pt x="4861627" y="4278232"/>
                </a:lnTo>
                <a:lnTo>
                  <a:pt x="0" y="427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80B292A8-CB13-3567-E80A-D904345FE3F0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4BBDE220-7EB5-7271-7A24-114ADF3BC907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6888A893-E4A5-CC08-BC89-A0F65DB51316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Feature Encoding &amp; Feature Extraction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6609" y="1943846"/>
            <a:ext cx="4088281" cy="6414797"/>
          </a:xfrm>
          <a:custGeom>
            <a:avLst/>
            <a:gdLst/>
            <a:ahLst/>
            <a:cxnLst/>
            <a:rect l="l" t="t" r="r" b="b"/>
            <a:pathLst>
              <a:path w="4088281" h="6414797">
                <a:moveTo>
                  <a:pt x="0" y="0"/>
                </a:moveTo>
                <a:lnTo>
                  <a:pt x="4088282" y="0"/>
                </a:lnTo>
                <a:lnTo>
                  <a:pt x="4088282" y="6414797"/>
                </a:lnTo>
                <a:lnTo>
                  <a:pt x="0" y="6414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183977" y="4152900"/>
            <a:ext cx="2256555" cy="1542572"/>
            <a:chOff x="0" y="0"/>
            <a:chExt cx="1377400" cy="898200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1352042" cy="872744"/>
            </a:xfrm>
            <a:custGeom>
              <a:avLst/>
              <a:gdLst/>
              <a:ahLst/>
              <a:cxnLst/>
              <a:rect l="l" t="t" r="r" b="b"/>
              <a:pathLst>
                <a:path w="1352042" h="872744">
                  <a:moveTo>
                    <a:pt x="0" y="218186"/>
                  </a:moveTo>
                  <a:lnTo>
                    <a:pt x="911225" y="218186"/>
                  </a:lnTo>
                  <a:lnTo>
                    <a:pt x="911225" y="0"/>
                  </a:lnTo>
                  <a:lnTo>
                    <a:pt x="1352042" y="436372"/>
                  </a:lnTo>
                  <a:lnTo>
                    <a:pt x="911225" y="872744"/>
                  </a:lnTo>
                  <a:lnTo>
                    <a:pt x="911225" y="654558"/>
                  </a:lnTo>
                  <a:lnTo>
                    <a:pt x="0" y="654558"/>
                  </a:lnTo>
                  <a:close/>
                </a:path>
              </a:pathLst>
            </a:custGeom>
            <a:solidFill>
              <a:srgbClr val="99999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-889"/>
              <a:ext cx="1377442" cy="900176"/>
            </a:xfrm>
            <a:custGeom>
              <a:avLst/>
              <a:gdLst/>
              <a:ahLst/>
              <a:cxnLst/>
              <a:rect l="l" t="t" r="r" b="b"/>
              <a:pathLst>
                <a:path w="1377442" h="900176">
                  <a:moveTo>
                    <a:pt x="12700" y="219075"/>
                  </a:moveTo>
                  <a:lnTo>
                    <a:pt x="923925" y="219075"/>
                  </a:lnTo>
                  <a:lnTo>
                    <a:pt x="923925" y="231775"/>
                  </a:lnTo>
                  <a:lnTo>
                    <a:pt x="911225" y="231775"/>
                  </a:lnTo>
                  <a:lnTo>
                    <a:pt x="911225" y="13589"/>
                  </a:lnTo>
                  <a:cubicBezTo>
                    <a:pt x="911225" y="8509"/>
                    <a:pt x="914273" y="3810"/>
                    <a:pt x="918972" y="1905"/>
                  </a:cubicBezTo>
                  <a:cubicBezTo>
                    <a:pt x="923671" y="0"/>
                    <a:pt x="929132" y="1016"/>
                    <a:pt x="932815" y="4572"/>
                  </a:cubicBezTo>
                  <a:lnTo>
                    <a:pt x="1373632" y="440944"/>
                  </a:lnTo>
                  <a:cubicBezTo>
                    <a:pt x="1376045" y="443357"/>
                    <a:pt x="1377442" y="446532"/>
                    <a:pt x="1377442" y="449961"/>
                  </a:cubicBezTo>
                  <a:cubicBezTo>
                    <a:pt x="1377442" y="453390"/>
                    <a:pt x="1376045" y="456565"/>
                    <a:pt x="1373632" y="458978"/>
                  </a:cubicBezTo>
                  <a:lnTo>
                    <a:pt x="932815" y="895477"/>
                  </a:lnTo>
                  <a:cubicBezTo>
                    <a:pt x="929132" y="899033"/>
                    <a:pt x="923671" y="900176"/>
                    <a:pt x="918972" y="898144"/>
                  </a:cubicBezTo>
                  <a:cubicBezTo>
                    <a:pt x="914273" y="896112"/>
                    <a:pt x="911225" y="891540"/>
                    <a:pt x="911225" y="886460"/>
                  </a:cubicBezTo>
                  <a:lnTo>
                    <a:pt x="911225" y="668147"/>
                  </a:lnTo>
                  <a:lnTo>
                    <a:pt x="923925" y="668147"/>
                  </a:lnTo>
                  <a:lnTo>
                    <a:pt x="923925" y="680847"/>
                  </a:lnTo>
                  <a:lnTo>
                    <a:pt x="12700" y="680847"/>
                  </a:lnTo>
                  <a:cubicBezTo>
                    <a:pt x="5715" y="680847"/>
                    <a:pt x="0" y="675132"/>
                    <a:pt x="0" y="668147"/>
                  </a:cubicBezTo>
                  <a:lnTo>
                    <a:pt x="0" y="231775"/>
                  </a:lnTo>
                  <a:cubicBezTo>
                    <a:pt x="0" y="224790"/>
                    <a:pt x="5715" y="219075"/>
                    <a:pt x="12700" y="219075"/>
                  </a:cubicBezTo>
                  <a:moveTo>
                    <a:pt x="12700" y="244475"/>
                  </a:moveTo>
                  <a:lnTo>
                    <a:pt x="12700" y="231775"/>
                  </a:lnTo>
                  <a:lnTo>
                    <a:pt x="25400" y="231775"/>
                  </a:lnTo>
                  <a:lnTo>
                    <a:pt x="25400" y="668147"/>
                  </a:lnTo>
                  <a:lnTo>
                    <a:pt x="12700" y="668147"/>
                  </a:lnTo>
                  <a:lnTo>
                    <a:pt x="12700" y="655447"/>
                  </a:lnTo>
                  <a:lnTo>
                    <a:pt x="923925" y="655447"/>
                  </a:lnTo>
                  <a:cubicBezTo>
                    <a:pt x="930910" y="655447"/>
                    <a:pt x="936625" y="661162"/>
                    <a:pt x="936625" y="668147"/>
                  </a:cubicBezTo>
                  <a:lnTo>
                    <a:pt x="936625" y="886333"/>
                  </a:lnTo>
                  <a:lnTo>
                    <a:pt x="923925" y="886333"/>
                  </a:lnTo>
                  <a:lnTo>
                    <a:pt x="915035" y="877316"/>
                  </a:lnTo>
                  <a:lnTo>
                    <a:pt x="1355852" y="440944"/>
                  </a:lnTo>
                  <a:lnTo>
                    <a:pt x="1364742" y="449961"/>
                  </a:lnTo>
                  <a:lnTo>
                    <a:pt x="1355852" y="458978"/>
                  </a:lnTo>
                  <a:lnTo>
                    <a:pt x="914908" y="22606"/>
                  </a:lnTo>
                  <a:lnTo>
                    <a:pt x="923798" y="13589"/>
                  </a:lnTo>
                  <a:lnTo>
                    <a:pt x="936498" y="13589"/>
                  </a:lnTo>
                  <a:lnTo>
                    <a:pt x="936498" y="231775"/>
                  </a:lnTo>
                  <a:cubicBezTo>
                    <a:pt x="936498" y="238760"/>
                    <a:pt x="930783" y="244475"/>
                    <a:pt x="923798" y="244475"/>
                  </a:cubicBezTo>
                  <a:lnTo>
                    <a:pt x="12700" y="244475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778075" y="1943846"/>
            <a:ext cx="5195090" cy="6414797"/>
          </a:xfrm>
          <a:custGeom>
            <a:avLst/>
            <a:gdLst/>
            <a:ahLst/>
            <a:cxnLst/>
            <a:rect l="l" t="t" r="r" b="b"/>
            <a:pathLst>
              <a:path w="5195090" h="6414797">
                <a:moveTo>
                  <a:pt x="0" y="0"/>
                </a:moveTo>
                <a:lnTo>
                  <a:pt x="5195090" y="0"/>
                </a:lnTo>
                <a:lnTo>
                  <a:pt x="5195090" y="6414797"/>
                </a:lnTo>
                <a:lnTo>
                  <a:pt x="0" y="6414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03475" y="-1928357"/>
            <a:ext cx="1828050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634" dirty="0">
                <a:solidFill>
                  <a:srgbClr val="FFFFFF"/>
                </a:solidFill>
                <a:latin typeface="Roboto Bold"/>
              </a:rPr>
              <a:t>Feature Transformation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C023C4B5-0B75-6200-F0D3-BBC672C3F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3685268"/>
                  </p:ext>
                </p:extLst>
              </p:nvPr>
            </p:nvGraphicFramePr>
            <p:xfrm>
              <a:off x="15533026" y="8091032"/>
              <a:ext cx="3329649" cy="2205493"/>
            </p:xfrm>
            <a:graphic>
              <a:graphicData uri="http://schemas.microsoft.com/office/powerpoint/2016/slidezoom">
                <pslz:sldZm>
                  <pslz:sldZmObj sldId="273" cId="0">
                    <pslz:zmPr id="{60F8ACF7-5A7A-A645-9B1E-5BA7F42AC888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9649" cy="220549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023C4B5-0B75-6200-F0D3-BBC672C3FB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3026" y="8091032"/>
                <a:ext cx="3329649" cy="220549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2" name="Group 2">
            <a:extLst>
              <a:ext uri="{FF2B5EF4-FFF2-40B4-BE49-F238E27FC236}">
                <a16:creationId xmlns:a16="http://schemas.microsoft.com/office/drawing/2014/main" id="{80B80F4D-454B-4869-FD27-CB80CCED6AF1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7051F453-6BBF-7953-AACA-CC245E97CABC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0EC9C37-651D-6DB6-41BD-A6A19E31AD21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Feature Transformation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030200" y="-756110"/>
            <a:ext cx="7772400" cy="4371975"/>
          </a:xfrm>
          <a:custGeom>
            <a:avLst/>
            <a:gdLst/>
            <a:ahLst/>
            <a:cxnLst/>
            <a:rect l="l" t="t" r="r" b="b"/>
            <a:pathLst>
              <a:path w="9339584" h="5965660">
                <a:moveTo>
                  <a:pt x="0" y="0"/>
                </a:moveTo>
                <a:lnTo>
                  <a:pt x="9339584" y="0"/>
                </a:lnTo>
                <a:lnTo>
                  <a:pt x="9339584" y="5965659"/>
                </a:lnTo>
                <a:lnTo>
                  <a:pt x="0" y="5965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2638" y="1429878"/>
            <a:ext cx="11050762" cy="645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90"/>
              </a:lnSpc>
            </a:pPr>
            <a:endParaRPr dirty="0"/>
          </a:p>
          <a:p>
            <a:pPr>
              <a:lnSpc>
                <a:spcPts val="5090"/>
              </a:lnSpc>
            </a:pPr>
            <a:r>
              <a:rPr lang="en-US" sz="3635" dirty="0">
                <a:solidFill>
                  <a:srgbClr val="000000"/>
                </a:solidFill>
                <a:latin typeface="Open Sans"/>
              </a:rPr>
              <a:t>Total feature yang </a:t>
            </a:r>
            <a:r>
              <a:rPr lang="en-US" sz="3635" dirty="0" err="1">
                <a:solidFill>
                  <a:srgbClr val="000000"/>
                </a:solidFill>
                <a:latin typeface="Open Sans"/>
              </a:rPr>
              <a:t>dipilih</a:t>
            </a:r>
            <a:r>
              <a:rPr lang="en-US" sz="363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35" dirty="0" err="1">
                <a:solidFill>
                  <a:srgbClr val="000000"/>
                </a:solidFill>
                <a:latin typeface="Open Sans"/>
              </a:rPr>
              <a:t>untuk</a:t>
            </a:r>
            <a:r>
              <a:rPr lang="en-US" sz="3635" dirty="0">
                <a:solidFill>
                  <a:srgbClr val="000000"/>
                </a:solidFill>
                <a:latin typeface="Open Sans"/>
              </a:rPr>
              <a:t> split data train &amp; test </a:t>
            </a:r>
            <a:r>
              <a:rPr lang="en-US" sz="3635" dirty="0" err="1">
                <a:solidFill>
                  <a:srgbClr val="000000"/>
                </a:solidFill>
                <a:latin typeface="Open Sans"/>
              </a:rPr>
              <a:t>adalah</a:t>
            </a:r>
            <a:r>
              <a:rPr lang="en-US" sz="3635" dirty="0">
                <a:solidFill>
                  <a:srgbClr val="000000"/>
                </a:solidFill>
                <a:latin typeface="Open Sans"/>
              </a:rPr>
              <a:t> 49 feature:</a:t>
            </a:r>
          </a:p>
          <a:p>
            <a:pPr>
              <a:lnSpc>
                <a:spcPts val="5090"/>
              </a:lnSpc>
            </a:pPr>
            <a:endParaRPr lang="en-US" sz="3635" dirty="0">
              <a:solidFill>
                <a:srgbClr val="000000"/>
              </a:solidFill>
              <a:latin typeface="Open Sans"/>
            </a:endParaRPr>
          </a:p>
          <a:p>
            <a:pPr marL="784971" lvl="1" indent="-392486">
              <a:lnSpc>
                <a:spcPts val="5090"/>
              </a:lnSpc>
              <a:spcBef>
                <a:spcPct val="0"/>
              </a:spcBef>
              <a:buFont typeface="Arial"/>
              <a:buChar char="•"/>
            </a:pPr>
            <a:r>
              <a:rPr lang="en-US" sz="3635" dirty="0" err="1">
                <a:solidFill>
                  <a:srgbClr val="000000"/>
                </a:solidFill>
                <a:latin typeface="Open Sans"/>
              </a:rPr>
              <a:t>Odometer_norm</a:t>
            </a:r>
            <a:endParaRPr lang="en-US" sz="3635" dirty="0">
              <a:solidFill>
                <a:srgbClr val="000000"/>
              </a:solidFill>
              <a:latin typeface="Open Sans"/>
            </a:endParaRPr>
          </a:p>
          <a:p>
            <a:pPr marL="784971" lvl="1" indent="-392486">
              <a:lnSpc>
                <a:spcPts val="5090"/>
              </a:lnSpc>
              <a:spcBef>
                <a:spcPct val="0"/>
              </a:spcBef>
              <a:buFont typeface="Arial"/>
              <a:buChar char="•"/>
            </a:pPr>
            <a:r>
              <a:rPr lang="en-US" sz="3635" dirty="0" err="1">
                <a:solidFill>
                  <a:srgbClr val="000000"/>
                </a:solidFill>
                <a:latin typeface="Open Sans"/>
              </a:rPr>
              <a:t>Condition_std</a:t>
            </a:r>
            <a:endParaRPr lang="en-US" sz="3635" dirty="0">
              <a:solidFill>
                <a:srgbClr val="000000"/>
              </a:solidFill>
              <a:latin typeface="Open Sans"/>
            </a:endParaRPr>
          </a:p>
          <a:p>
            <a:pPr marL="784971" lvl="1" indent="-392486">
              <a:lnSpc>
                <a:spcPts val="5090"/>
              </a:lnSpc>
              <a:spcBef>
                <a:spcPct val="0"/>
              </a:spcBef>
              <a:buFont typeface="Arial"/>
              <a:buChar char="•"/>
            </a:pPr>
            <a:r>
              <a:rPr lang="en-US" sz="3635" dirty="0" err="1">
                <a:solidFill>
                  <a:srgbClr val="000000"/>
                </a:solidFill>
                <a:latin typeface="Open Sans"/>
              </a:rPr>
              <a:t>car_age</a:t>
            </a:r>
            <a:endParaRPr lang="en-US" sz="3635" dirty="0">
              <a:solidFill>
                <a:srgbClr val="000000"/>
              </a:solidFill>
              <a:latin typeface="Open Sans"/>
            </a:endParaRPr>
          </a:p>
          <a:p>
            <a:pPr marL="784971" lvl="1" indent="-392486">
              <a:lnSpc>
                <a:spcPts val="5090"/>
              </a:lnSpc>
              <a:spcBef>
                <a:spcPct val="0"/>
              </a:spcBef>
              <a:buFont typeface="Arial"/>
              <a:buChar char="•"/>
            </a:pPr>
            <a:r>
              <a:rPr lang="en-US" sz="3635" dirty="0">
                <a:solidFill>
                  <a:srgbClr val="000000"/>
                </a:solidFill>
                <a:latin typeface="Open Sans"/>
              </a:rPr>
              <a:t>Selling Price</a:t>
            </a:r>
          </a:p>
          <a:p>
            <a:pPr marL="784971" lvl="1" indent="-392486">
              <a:lnSpc>
                <a:spcPts val="5090"/>
              </a:lnSpc>
              <a:spcBef>
                <a:spcPct val="0"/>
              </a:spcBef>
              <a:buFont typeface="Arial"/>
              <a:buChar char="•"/>
            </a:pPr>
            <a:r>
              <a:rPr lang="en-US" sz="3635" dirty="0">
                <a:solidFill>
                  <a:srgbClr val="000000"/>
                </a:solidFill>
                <a:latin typeface="Open Sans"/>
              </a:rPr>
              <a:t>Feature categorical </a:t>
            </a:r>
            <a:r>
              <a:rPr lang="en-US" sz="3635" dirty="0" err="1">
                <a:solidFill>
                  <a:srgbClr val="000000"/>
                </a:solidFill>
                <a:latin typeface="Open Sans"/>
              </a:rPr>
              <a:t>setelah</a:t>
            </a:r>
            <a:r>
              <a:rPr lang="en-US" sz="3635" dirty="0">
                <a:solidFill>
                  <a:srgbClr val="000000"/>
                </a:solidFill>
                <a:latin typeface="Open Sans"/>
              </a:rPr>
              <a:t> OHE</a:t>
            </a:r>
          </a:p>
          <a:p>
            <a:pPr>
              <a:lnSpc>
                <a:spcPts val="4698"/>
              </a:lnSpc>
              <a:spcBef>
                <a:spcPct val="0"/>
              </a:spcBef>
            </a:pPr>
            <a:endParaRPr lang="en-US" sz="3635" dirty="0">
              <a:solidFill>
                <a:srgbClr val="000000"/>
              </a:solidFill>
              <a:latin typeface="Open San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7471B479-570E-698F-6C6F-6379A9645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461994"/>
                  </p:ext>
                </p:extLst>
              </p:nvPr>
            </p:nvGraphicFramePr>
            <p:xfrm>
              <a:off x="16079679" y="8496300"/>
              <a:ext cx="3075418" cy="2037095"/>
            </p:xfrm>
            <a:graphic>
              <a:graphicData uri="http://schemas.microsoft.com/office/powerpoint/2016/slidezoom">
                <pslz:sldZm>
                  <pslz:sldZmObj sldId="258" cId="0">
                    <pslz:zmPr id="{74064625-1D5D-2245-BE7D-074F70B92F3B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5418" cy="203709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71B479-570E-698F-6C6F-6379A9645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79679" y="8496300"/>
                <a:ext cx="3075418" cy="203709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8" name="Group 2">
            <a:extLst>
              <a:ext uri="{FF2B5EF4-FFF2-40B4-BE49-F238E27FC236}">
                <a16:creationId xmlns:a16="http://schemas.microsoft.com/office/drawing/2014/main" id="{23D2E3E8-0CD1-E7B1-33A1-E23C92D8F15A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3C417F60-EE7A-152D-211A-5756F1101946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C07A2C8-AD84-3470-AAC3-83F1032667B0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Feature Selection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6756" y="10"/>
            <a:ext cx="6091250" cy="4061140"/>
          </a:xfrm>
          <a:custGeom>
            <a:avLst/>
            <a:gdLst/>
            <a:ahLst/>
            <a:cxnLst/>
            <a:rect l="l" t="t" r="r" b="b"/>
            <a:pathLst>
              <a:path w="6091250" h="4061140">
                <a:moveTo>
                  <a:pt x="0" y="0"/>
                </a:moveTo>
                <a:lnTo>
                  <a:pt x="6091250" y="0"/>
                </a:lnTo>
                <a:lnTo>
                  <a:pt x="6091250" y="4061140"/>
                </a:lnTo>
                <a:lnTo>
                  <a:pt x="0" y="406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4340" y="292063"/>
            <a:ext cx="1360937" cy="1473274"/>
          </a:xfrm>
          <a:custGeom>
            <a:avLst/>
            <a:gdLst/>
            <a:ahLst/>
            <a:cxnLst/>
            <a:rect l="l" t="t" r="r" b="b"/>
            <a:pathLst>
              <a:path w="1360937" h="1473274">
                <a:moveTo>
                  <a:pt x="0" y="0"/>
                </a:moveTo>
                <a:lnTo>
                  <a:pt x="1360937" y="0"/>
                </a:lnTo>
                <a:lnTo>
                  <a:pt x="1360937" y="1473274"/>
                </a:lnTo>
                <a:lnTo>
                  <a:pt x="0" y="147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422" y="1759335"/>
            <a:ext cx="267149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9"/>
              </a:lnSpc>
            </a:pPr>
            <a:r>
              <a:rPr lang="en-US" sz="4058">
                <a:solidFill>
                  <a:srgbClr val="FFFFFF"/>
                </a:solidFill>
                <a:latin typeface="Roboto"/>
              </a:rPr>
              <a:t>Mode</a:t>
            </a:r>
            <a:r>
              <a:rPr lang="en-US" sz="4058">
                <a:solidFill>
                  <a:srgbClr val="212D74"/>
                </a:solidFill>
                <a:latin typeface="Roboto"/>
              </a:rPr>
              <a:t>ling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306799" y="8742183"/>
            <a:ext cx="2740769" cy="1773786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B7E58DD3-4BD0-9B52-DD90-39DCC9C7E1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066258"/>
                  </p:ext>
                </p:extLst>
              </p:nvPr>
            </p:nvGraphicFramePr>
            <p:xfrm>
              <a:off x="4953000" y="5402419"/>
              <a:ext cx="5947787" cy="1992151"/>
            </p:xfrm>
            <a:graphic>
              <a:graphicData uri="http://schemas.microsoft.com/office/powerpoint/2016/slidezoom">
                <pslz:sldZm>
                  <pslz:sldZmObj sldId="282" cId="0">
                    <pslz:zmPr id="{6CA763C3-006D-3B49-A82E-459E1B95E192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7787" cy="19921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E58DD3-4BD0-9B52-DD90-39DCC9C7E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0" y="5402419"/>
                <a:ext cx="5947787" cy="19921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C216D7A1-C489-8CBF-6172-B41442ED2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040528"/>
                  </p:ext>
                </p:extLst>
              </p:nvPr>
            </p:nvGraphicFramePr>
            <p:xfrm>
              <a:off x="9877378" y="7523645"/>
              <a:ext cx="5590109" cy="1773785"/>
            </p:xfrm>
            <a:graphic>
              <a:graphicData uri="http://schemas.microsoft.com/office/powerpoint/2016/slidezoom">
                <pslz:sldZm>
                  <pslz:sldZmObj sldId="283" cId="0">
                    <pslz:zmPr id="{66E0F848-2EBA-A24F-8218-B93B97E14838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90109" cy="17737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216D7A1-C489-8CBF-6172-B41442ED2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7378" y="7523645"/>
                <a:ext cx="5590109" cy="17737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DC89142-E179-7241-4046-08F4F1CF69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8824101"/>
                  </p:ext>
                </p:extLst>
              </p:nvPr>
            </p:nvGraphicFramePr>
            <p:xfrm>
              <a:off x="244647" y="2844378"/>
              <a:ext cx="6091251" cy="2040203"/>
            </p:xfrm>
            <a:graphic>
              <a:graphicData uri="http://schemas.microsoft.com/office/powerpoint/2016/slidezoom">
                <pslz:sldZm>
                  <pslz:sldZmObj sldId="302" cId="0">
                    <pslz:zmPr id="{F9ABE9B8-9AB8-7343-8A0D-BF738ACE09E9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1251" cy="20402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DC89142-E179-7241-4046-08F4F1CF69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647" y="2844378"/>
                <a:ext cx="6091251" cy="20402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7"/>
          <p:cNvSpPr/>
          <p:nvPr/>
        </p:nvSpPr>
        <p:spPr>
          <a:xfrm>
            <a:off x="9144000" y="1113680"/>
            <a:ext cx="8763000" cy="8313348"/>
          </a:xfrm>
          <a:custGeom>
            <a:avLst/>
            <a:gdLst/>
            <a:ahLst/>
            <a:cxnLst/>
            <a:rect l="l" t="t" r="r" b="b"/>
            <a:pathLst>
              <a:path w="5877628" h="4869059" extrusionOk="0">
                <a:moveTo>
                  <a:pt x="0" y="0"/>
                </a:moveTo>
                <a:lnTo>
                  <a:pt x="5877629" y="0"/>
                </a:lnTo>
                <a:lnTo>
                  <a:pt x="5877629" y="4869058"/>
                </a:lnTo>
                <a:lnTo>
                  <a:pt x="0" y="4869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6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90" name="Google Shape;790;p27"/>
          <p:cNvSpPr/>
          <p:nvPr/>
        </p:nvSpPr>
        <p:spPr>
          <a:xfrm>
            <a:off x="381000" y="1112793"/>
            <a:ext cx="8312415" cy="8313349"/>
          </a:xfrm>
          <a:custGeom>
            <a:avLst/>
            <a:gdLst/>
            <a:ahLst/>
            <a:cxnLst/>
            <a:rect l="l" t="t" r="r" b="b"/>
            <a:pathLst>
              <a:path w="5853701" h="4869059" extrusionOk="0">
                <a:moveTo>
                  <a:pt x="0" y="0"/>
                </a:moveTo>
                <a:lnTo>
                  <a:pt x="5853701" y="0"/>
                </a:lnTo>
                <a:lnTo>
                  <a:pt x="5853701" y="4869058"/>
                </a:lnTo>
                <a:lnTo>
                  <a:pt x="0" y="4869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2" name="Google Shape;792;p27"/>
          <p:cNvSpPr txBox="1"/>
          <p:nvPr/>
        </p:nvSpPr>
        <p:spPr>
          <a:xfrm>
            <a:off x="2362200" y="9696839"/>
            <a:ext cx="4469841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212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LightGBM</a:t>
            </a:r>
            <a:endParaRPr sz="3600" dirty="0">
              <a:solidFill>
                <a:srgbClr val="212D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Ubuntu"/>
            </a:endParaRPr>
          </a:p>
        </p:txBody>
      </p:sp>
      <p:sp>
        <p:nvSpPr>
          <p:cNvPr id="793" name="Google Shape;793;p27"/>
          <p:cNvSpPr txBox="1"/>
          <p:nvPr/>
        </p:nvSpPr>
        <p:spPr>
          <a:xfrm>
            <a:off x="10951714" y="9696839"/>
            <a:ext cx="4469841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212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Ubuntu"/>
              </a:rPr>
              <a:t>XGBoost</a:t>
            </a:r>
            <a:endParaRPr sz="3600" dirty="0">
              <a:solidFill>
                <a:srgbClr val="212D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Ubuntu"/>
            </a:endParaRPr>
          </a:p>
        </p:txBody>
      </p:sp>
      <p:sp>
        <p:nvSpPr>
          <p:cNvPr id="794" name="Google Shape;794;p27"/>
          <p:cNvSpPr/>
          <p:nvPr/>
        </p:nvSpPr>
        <p:spPr>
          <a:xfrm>
            <a:off x="16535400" y="8877300"/>
            <a:ext cx="2512168" cy="1638668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C623431-2565-7253-5861-FAF7B7A0687F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1C86E0-4D02-2254-5E82-5226397C661F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16847C-8937-5732-2096-37D9CFBD350D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Modeling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4782" y="1174690"/>
            <a:ext cx="15066850" cy="8812631"/>
          </a:xfrm>
          <a:custGeom>
            <a:avLst/>
            <a:gdLst/>
            <a:ahLst/>
            <a:cxnLst/>
            <a:rect l="l" t="t" r="r" b="b"/>
            <a:pathLst>
              <a:path w="14893702" h="8587450">
                <a:moveTo>
                  <a:pt x="0" y="0"/>
                </a:moveTo>
                <a:lnTo>
                  <a:pt x="14893702" y="0"/>
                </a:lnTo>
                <a:lnTo>
                  <a:pt x="14893702" y="8587450"/>
                </a:lnTo>
                <a:lnTo>
                  <a:pt x="0" y="85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EA9B2942-4931-6CEE-C57D-7A0D54A973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4267930"/>
                  </p:ext>
                </p:extLst>
              </p:nvPr>
            </p:nvGraphicFramePr>
            <p:xfrm>
              <a:off x="16306800" y="8648700"/>
              <a:ext cx="2760953" cy="1828800"/>
            </p:xfrm>
            <a:graphic>
              <a:graphicData uri="http://schemas.microsoft.com/office/powerpoint/2016/slidezoom">
                <pslz:sldZm>
                  <pslz:sldZmObj sldId="278" cId="0">
                    <pslz:zmPr id="{C145A06C-166F-7B4A-BA9E-C1E22A0E755E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953" cy="1828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A9B2942-4931-6CEE-C57D-7A0D54A973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06800" y="8648700"/>
                <a:ext cx="2760953" cy="1828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7" name="Group 2">
            <a:extLst>
              <a:ext uri="{FF2B5EF4-FFF2-40B4-BE49-F238E27FC236}">
                <a16:creationId xmlns:a16="http://schemas.microsoft.com/office/drawing/2014/main" id="{0F894D6E-8A5D-D8C6-DAB7-8FB4B0176675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05CC3E9-9509-517C-D8A0-17A53B06715A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0BCB042-60BC-C1AE-68B0-838CC9131458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Modeling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38741"/>
            <a:ext cx="18867037" cy="12593747"/>
          </a:xfrm>
          <a:custGeom>
            <a:avLst/>
            <a:gdLst/>
            <a:ahLst/>
            <a:cxnLst/>
            <a:rect l="l" t="t" r="r" b="b"/>
            <a:pathLst>
              <a:path w="18867037" h="12593747">
                <a:moveTo>
                  <a:pt x="0" y="0"/>
                </a:moveTo>
                <a:lnTo>
                  <a:pt x="18867037" y="0"/>
                </a:lnTo>
                <a:lnTo>
                  <a:pt x="18867037" y="12593747"/>
                </a:lnTo>
                <a:lnTo>
                  <a:pt x="0" y="1259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76600" y="3047628"/>
            <a:ext cx="11463180" cy="4191743"/>
          </a:xfrm>
          <a:custGeom>
            <a:avLst/>
            <a:gdLst/>
            <a:ahLst/>
            <a:cxnLst/>
            <a:rect l="l" t="t" r="r" b="b"/>
            <a:pathLst>
              <a:path w="11463180" h="4191743">
                <a:moveTo>
                  <a:pt x="0" y="0"/>
                </a:moveTo>
                <a:lnTo>
                  <a:pt x="11463181" y="0"/>
                </a:lnTo>
                <a:lnTo>
                  <a:pt x="11463181" y="4191743"/>
                </a:lnTo>
                <a:lnTo>
                  <a:pt x="0" y="419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54399" y="8420099"/>
            <a:ext cx="2893169" cy="2095869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838200" y="-1866900"/>
            <a:ext cx="6544417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Open Sans Bold"/>
              </a:rPr>
              <a:t>Hyperparameter Tuning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D4FE04A1-B20A-8FB2-BE72-62D7E83414C7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03AA5AC-F7AE-31A9-A8B0-E2AFA1ED5FC7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01A4590-BAD6-1F12-62F9-E80D3719067D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Hyperparameter Tuning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7290914" y="1321643"/>
            <a:ext cx="3657600" cy="1943100"/>
          </a:xfrm>
          <a:custGeom>
            <a:avLst/>
            <a:gdLst/>
            <a:ahLst/>
            <a:cxnLst/>
            <a:rect l="l" t="t" r="r" b="b"/>
            <a:pathLst>
              <a:path w="3657600" h="1943100">
                <a:moveTo>
                  <a:pt x="0" y="0"/>
                </a:moveTo>
                <a:lnTo>
                  <a:pt x="3657600" y="0"/>
                </a:lnTo>
                <a:lnTo>
                  <a:pt x="36576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27732" y="-135173"/>
            <a:ext cx="4250276" cy="2119825"/>
          </a:xfrm>
          <a:custGeom>
            <a:avLst/>
            <a:gdLst/>
            <a:ahLst/>
            <a:cxnLst/>
            <a:rect l="l" t="t" r="r" b="b"/>
            <a:pathLst>
              <a:path w="4250276" h="2119825">
                <a:moveTo>
                  <a:pt x="0" y="0"/>
                </a:moveTo>
                <a:lnTo>
                  <a:pt x="4250276" y="0"/>
                </a:lnTo>
                <a:lnTo>
                  <a:pt x="4250276" y="2119824"/>
                </a:lnTo>
                <a:lnTo>
                  <a:pt x="0" y="211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50486">
            <a:off x="5154034" y="3948462"/>
            <a:ext cx="3187767" cy="964300"/>
          </a:xfrm>
          <a:custGeom>
            <a:avLst/>
            <a:gdLst/>
            <a:ahLst/>
            <a:cxnLst/>
            <a:rect l="l" t="t" r="r" b="b"/>
            <a:pathLst>
              <a:path w="3187767" h="964300">
                <a:moveTo>
                  <a:pt x="0" y="0"/>
                </a:moveTo>
                <a:lnTo>
                  <a:pt x="3187767" y="0"/>
                </a:lnTo>
                <a:lnTo>
                  <a:pt x="3187767" y="964300"/>
                </a:lnTo>
                <a:lnTo>
                  <a:pt x="0" y="96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6028792" y="367976"/>
            <a:ext cx="6230416" cy="117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9"/>
              </a:lnSpc>
            </a:pPr>
            <a:r>
              <a:rPr lang="en-US" sz="6813" dirty="0">
                <a:solidFill>
                  <a:srgbClr val="000000"/>
                </a:solidFill>
                <a:latin typeface="Open Sans Bold"/>
              </a:rPr>
              <a:t>Outline</a:t>
            </a:r>
          </a:p>
        </p:txBody>
      </p:sp>
      <p:sp>
        <p:nvSpPr>
          <p:cNvPr id="11" name="Freeform 11"/>
          <p:cNvSpPr/>
          <p:nvPr/>
        </p:nvSpPr>
        <p:spPr>
          <a:xfrm rot="552347">
            <a:off x="11031153" y="2233433"/>
            <a:ext cx="3187767" cy="964300"/>
          </a:xfrm>
          <a:custGeom>
            <a:avLst/>
            <a:gdLst/>
            <a:ahLst/>
            <a:cxnLst/>
            <a:rect l="l" t="t" r="r" b="b"/>
            <a:pathLst>
              <a:path w="3187767" h="964300">
                <a:moveTo>
                  <a:pt x="0" y="0"/>
                </a:moveTo>
                <a:lnTo>
                  <a:pt x="3187768" y="0"/>
                </a:lnTo>
                <a:lnTo>
                  <a:pt x="3187768" y="964300"/>
                </a:lnTo>
                <a:lnTo>
                  <a:pt x="0" y="96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207857">
            <a:off x="7728798" y="4440228"/>
            <a:ext cx="3187767" cy="964300"/>
          </a:xfrm>
          <a:custGeom>
            <a:avLst/>
            <a:gdLst/>
            <a:ahLst/>
            <a:cxnLst/>
            <a:rect l="l" t="t" r="r" b="b"/>
            <a:pathLst>
              <a:path w="3187767" h="964300">
                <a:moveTo>
                  <a:pt x="0" y="0"/>
                </a:moveTo>
                <a:lnTo>
                  <a:pt x="3187768" y="0"/>
                </a:lnTo>
                <a:lnTo>
                  <a:pt x="3187768" y="964299"/>
                </a:lnTo>
                <a:lnTo>
                  <a:pt x="0" y="964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9526225">
            <a:off x="3873541" y="2449737"/>
            <a:ext cx="3187767" cy="964300"/>
          </a:xfrm>
          <a:custGeom>
            <a:avLst/>
            <a:gdLst/>
            <a:ahLst/>
            <a:cxnLst/>
            <a:rect l="l" t="t" r="r" b="b"/>
            <a:pathLst>
              <a:path w="3187767" h="964300">
                <a:moveTo>
                  <a:pt x="0" y="0"/>
                </a:moveTo>
                <a:lnTo>
                  <a:pt x="3187767" y="0"/>
                </a:lnTo>
                <a:lnTo>
                  <a:pt x="3187767" y="964300"/>
                </a:lnTo>
                <a:lnTo>
                  <a:pt x="0" y="96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89816" y="8255736"/>
            <a:ext cx="3576538" cy="2260233"/>
          </a:xfrm>
          <a:custGeom>
            <a:avLst/>
            <a:gdLst/>
            <a:ahLst/>
            <a:cxnLst/>
            <a:rect l="l" t="t" r="r" b="b"/>
            <a:pathLst>
              <a:path w="3576538" h="2260233">
                <a:moveTo>
                  <a:pt x="0" y="0"/>
                </a:moveTo>
                <a:lnTo>
                  <a:pt x="3576538" y="0"/>
                </a:lnTo>
                <a:lnTo>
                  <a:pt x="3576538" y="2260233"/>
                </a:lnTo>
                <a:lnTo>
                  <a:pt x="0" y="2260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766"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13B699FC-0C35-F212-7275-B28382E76C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287637"/>
                  </p:ext>
                </p:extLst>
              </p:nvPr>
            </p:nvGraphicFramePr>
            <p:xfrm>
              <a:off x="3373909" y="5672335"/>
              <a:ext cx="3078977" cy="3200271"/>
            </p:xfrm>
            <a:graphic>
              <a:graphicData uri="http://schemas.microsoft.com/office/powerpoint/2016/slidezoom">
                <pslz:sldZm>
                  <pslz:sldZmObj sldId="267" cId="0">
                    <pslz:zmPr id="{DD7E81A9-E521-2348-9A30-820B083F7A7A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8977" cy="32002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3B699FC-0C35-F212-7275-B28382E76C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3909" y="5672335"/>
                <a:ext cx="3078977" cy="320027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2" name="Freeform 11">
            <a:extLst>
              <a:ext uri="{FF2B5EF4-FFF2-40B4-BE49-F238E27FC236}">
                <a16:creationId xmlns:a16="http://schemas.microsoft.com/office/drawing/2014/main" id="{56171B76-79AC-2590-C739-CB3DC6A069CD}"/>
              </a:ext>
            </a:extLst>
          </p:cNvPr>
          <p:cNvSpPr/>
          <p:nvPr/>
        </p:nvSpPr>
        <p:spPr>
          <a:xfrm rot="3255127">
            <a:off x="9905389" y="3694855"/>
            <a:ext cx="3187767" cy="964300"/>
          </a:xfrm>
          <a:custGeom>
            <a:avLst/>
            <a:gdLst/>
            <a:ahLst/>
            <a:cxnLst/>
            <a:rect l="l" t="t" r="r" b="b"/>
            <a:pathLst>
              <a:path w="3187767" h="964300">
                <a:moveTo>
                  <a:pt x="0" y="0"/>
                </a:moveTo>
                <a:lnTo>
                  <a:pt x="3187768" y="0"/>
                </a:lnTo>
                <a:lnTo>
                  <a:pt x="3187768" y="964300"/>
                </a:lnTo>
                <a:lnTo>
                  <a:pt x="0" y="96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E54E9F8E-9D62-B682-2639-4BC7ADDE76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8886092"/>
                  </p:ext>
                </p:extLst>
              </p:nvPr>
            </p:nvGraphicFramePr>
            <p:xfrm>
              <a:off x="7859996" y="6674322"/>
              <a:ext cx="3078978" cy="3078978"/>
            </p:xfrm>
            <a:graphic>
              <a:graphicData uri="http://schemas.microsoft.com/office/powerpoint/2016/slidezoom">
                <pslz:sldZm>
                  <pslz:sldZmObj sldId="273" cId="0">
                    <pslz:zmPr id="{7A44F2E9-6977-3749-BCFC-5D2C24C8ECAD}" returnToParent="0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8978" cy="30789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54E9F8E-9D62-B682-2639-4BC7ADDE7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9996" y="6674322"/>
                <a:ext cx="3078978" cy="30789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0AA440DB-D01A-5787-DB8F-587C5D870E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770371"/>
                  </p:ext>
                </p:extLst>
              </p:nvPr>
            </p:nvGraphicFramePr>
            <p:xfrm>
              <a:off x="11708011" y="5752276"/>
              <a:ext cx="3143732" cy="3152925"/>
            </p:xfrm>
            <a:graphic>
              <a:graphicData uri="http://schemas.microsoft.com/office/powerpoint/2016/slidezoom">
                <pslz:sldZm>
                  <pslz:sldZmObj sldId="278" cId="0">
                    <pslz:zmPr id="{772C66B5-2736-DB44-AC15-B02A68F4B552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43732" cy="31529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AA440DB-D01A-5787-DB8F-587C5D870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8011" y="5752276"/>
                <a:ext cx="3143732" cy="31529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827A44A9-66B2-C06B-4947-CADA228212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045486"/>
                  </p:ext>
                </p:extLst>
              </p:nvPr>
            </p:nvGraphicFramePr>
            <p:xfrm>
              <a:off x="14409515" y="2380986"/>
              <a:ext cx="3053791" cy="3154972"/>
            </p:xfrm>
            <a:graphic>
              <a:graphicData uri="http://schemas.microsoft.com/office/powerpoint/2016/slidezoom">
                <pslz:sldZm>
                  <pslz:sldZmObj sldId="285" cId="0">
                    <pslz:zmPr id="{6381EFE4-22F8-DB46-8D54-224A702A04AA}" returnToParent="0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3791" cy="315497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827A44A9-66B2-C06B-4947-CADA228212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09515" y="2380986"/>
                <a:ext cx="3053791" cy="315497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1B0203A0-8E41-71D4-B093-9F2E02D21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5482076"/>
                  </p:ext>
                </p:extLst>
              </p:nvPr>
            </p:nvGraphicFramePr>
            <p:xfrm>
              <a:off x="824694" y="2597304"/>
              <a:ext cx="3078977" cy="3087980"/>
            </p:xfrm>
            <a:graphic>
              <a:graphicData uri="http://schemas.microsoft.com/office/powerpoint/2016/slidezoom">
                <pslz:sldZm>
                  <pslz:sldZmObj sldId="299" cId="1513312204">
                    <pslz:zmPr id="{0557CDDA-54FA-3F47-B642-9517254936C0}" returnToParent="0" imageType="cover" transitionDur="100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78977" cy="308798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B0203A0-8E41-71D4-B093-9F2E02D21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94" y="2597304"/>
                <a:ext cx="3078977" cy="308798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3193" y="1028700"/>
            <a:ext cx="9967304" cy="8822193"/>
          </a:xfrm>
          <a:custGeom>
            <a:avLst/>
            <a:gdLst/>
            <a:ahLst/>
            <a:cxnLst/>
            <a:rect l="l" t="t" r="r" b="b"/>
            <a:pathLst>
              <a:path w="9967304" h="8822193">
                <a:moveTo>
                  <a:pt x="0" y="0"/>
                </a:moveTo>
                <a:lnTo>
                  <a:pt x="9967304" y="0"/>
                </a:lnTo>
                <a:lnTo>
                  <a:pt x="9967304" y="8822193"/>
                </a:lnTo>
                <a:lnTo>
                  <a:pt x="0" y="8822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72199" y="1586169"/>
            <a:ext cx="9968298" cy="3853627"/>
            <a:chOff x="0" y="0"/>
            <a:chExt cx="2625395" cy="10149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5395" cy="1014947"/>
            </a:xfrm>
            <a:custGeom>
              <a:avLst/>
              <a:gdLst/>
              <a:ahLst/>
              <a:cxnLst/>
              <a:rect l="l" t="t" r="r" b="b"/>
              <a:pathLst>
                <a:path w="2625395" h="1014947">
                  <a:moveTo>
                    <a:pt x="0" y="0"/>
                  </a:moveTo>
                  <a:lnTo>
                    <a:pt x="2625395" y="0"/>
                  </a:lnTo>
                  <a:lnTo>
                    <a:pt x="2625395" y="1014947"/>
                  </a:lnTo>
                  <a:lnTo>
                    <a:pt x="0" y="1014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25395" cy="1053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518759" y="-482159"/>
            <a:ext cx="3655169" cy="3631319"/>
          </a:xfrm>
          <a:custGeom>
            <a:avLst/>
            <a:gdLst/>
            <a:ahLst/>
            <a:cxnLst/>
            <a:rect l="l" t="t" r="r" b="b"/>
            <a:pathLst>
              <a:path w="3847338" h="4114800">
                <a:moveTo>
                  <a:pt x="0" y="0"/>
                </a:moveTo>
                <a:lnTo>
                  <a:pt x="3847338" y="0"/>
                </a:lnTo>
                <a:lnTo>
                  <a:pt x="3847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14807" y="8420099"/>
            <a:ext cx="3132762" cy="2095869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44FF9B4B-F406-D893-5050-320FE9642A99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D6A54831-D63F-131D-E583-43D22EA673D1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DBA47FE-6596-5E07-DD36-026F620F7C98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Feature Importance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7">
            <a:extLst>
              <a:ext uri="{FF2B5EF4-FFF2-40B4-BE49-F238E27FC236}">
                <a16:creationId xmlns:a16="http://schemas.microsoft.com/office/drawing/2014/main" id="{A085C422-8C54-FF9B-C403-CCBE3B10B427}"/>
              </a:ext>
            </a:extLst>
          </p:cNvPr>
          <p:cNvSpPr/>
          <p:nvPr/>
        </p:nvSpPr>
        <p:spPr>
          <a:xfrm>
            <a:off x="215578" y="1773016"/>
            <a:ext cx="17666344" cy="7028084"/>
          </a:xfrm>
          <a:custGeom>
            <a:avLst/>
            <a:gdLst/>
            <a:ahLst/>
            <a:cxnLst/>
            <a:rect l="l" t="t" r="r" b="b"/>
            <a:pathLst>
              <a:path w="4117524" h="711606">
                <a:moveTo>
                  <a:pt x="25256" y="0"/>
                </a:moveTo>
                <a:lnTo>
                  <a:pt x="4092269" y="0"/>
                </a:lnTo>
                <a:cubicBezTo>
                  <a:pt x="4098967" y="0"/>
                  <a:pt x="4105391" y="2661"/>
                  <a:pt x="4110127" y="7397"/>
                </a:cubicBezTo>
                <a:cubicBezTo>
                  <a:pt x="4114864" y="12134"/>
                  <a:pt x="4117524" y="18557"/>
                  <a:pt x="4117524" y="25256"/>
                </a:cubicBezTo>
                <a:lnTo>
                  <a:pt x="4117524" y="686350"/>
                </a:lnTo>
                <a:cubicBezTo>
                  <a:pt x="4117524" y="693048"/>
                  <a:pt x="4114864" y="699472"/>
                  <a:pt x="4110127" y="704209"/>
                </a:cubicBezTo>
                <a:cubicBezTo>
                  <a:pt x="4105391" y="708945"/>
                  <a:pt x="4098967" y="711606"/>
                  <a:pt x="4092269" y="711606"/>
                </a:cubicBezTo>
                <a:lnTo>
                  <a:pt x="25256" y="711606"/>
                </a:lnTo>
                <a:cubicBezTo>
                  <a:pt x="18557" y="711606"/>
                  <a:pt x="12134" y="708945"/>
                  <a:pt x="7397" y="704209"/>
                </a:cubicBezTo>
                <a:cubicBezTo>
                  <a:pt x="2661" y="699472"/>
                  <a:pt x="0" y="693048"/>
                  <a:pt x="0" y="686350"/>
                </a:cubicBezTo>
                <a:lnTo>
                  <a:pt x="0" y="25256"/>
                </a:lnTo>
                <a:cubicBezTo>
                  <a:pt x="0" y="18557"/>
                  <a:pt x="2661" y="12134"/>
                  <a:pt x="7397" y="7397"/>
                </a:cubicBezTo>
                <a:cubicBezTo>
                  <a:pt x="12134" y="2661"/>
                  <a:pt x="18557" y="0"/>
                  <a:pt x="25256" y="0"/>
                </a:cubicBezTo>
                <a:close/>
              </a:path>
            </a:pathLst>
          </a:custGeom>
          <a:solidFill>
            <a:srgbClr val="EAEDFF"/>
          </a:solidFill>
        </p:spPr>
        <p:txBody>
          <a:bodyPr/>
          <a:lstStyle/>
          <a:p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163800" y="-754960"/>
            <a:ext cx="3655169" cy="3631319"/>
          </a:xfrm>
          <a:custGeom>
            <a:avLst/>
            <a:gdLst/>
            <a:ahLst/>
            <a:cxnLst/>
            <a:rect l="l" t="t" r="r" b="b"/>
            <a:pathLst>
              <a:path w="3847338" h="4114800">
                <a:moveTo>
                  <a:pt x="0" y="0"/>
                </a:moveTo>
                <a:lnTo>
                  <a:pt x="3847338" y="0"/>
                </a:lnTo>
                <a:lnTo>
                  <a:pt x="3847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29494" y="8371726"/>
            <a:ext cx="3132762" cy="2095869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44FF9B4B-F406-D893-5050-320FE9642A99}"/>
              </a:ext>
            </a:extLst>
          </p:cNvPr>
          <p:cNvGrpSpPr/>
          <p:nvPr/>
        </p:nvGrpSpPr>
        <p:grpSpPr>
          <a:xfrm>
            <a:off x="-838201" y="-783121"/>
            <a:ext cx="10053200" cy="2169315"/>
            <a:chOff x="-57796" y="0"/>
            <a:chExt cx="2647757" cy="57134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D6A54831-D63F-131D-E583-43D22EA673D1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DBA47FE-6596-5E07-DD36-026F620F7C98}"/>
                </a:ext>
              </a:extLst>
            </p:cNvPr>
            <p:cNvSpPr txBox="1"/>
            <p:nvPr/>
          </p:nvSpPr>
          <p:spPr>
            <a:xfrm>
              <a:off x="-57796" y="104934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Feature Importance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B3F3DF-94B0-61C6-257E-B9D34CFDE8BA}"/>
              </a:ext>
            </a:extLst>
          </p:cNvPr>
          <p:cNvSpPr txBox="1"/>
          <p:nvPr/>
        </p:nvSpPr>
        <p:spPr>
          <a:xfrm>
            <a:off x="406078" y="1900365"/>
            <a:ext cx="174247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ID" sz="2800" b="1" i="0" dirty="0" err="1">
                <a:effectLst/>
                <a:latin typeface="gg sans"/>
              </a:rPr>
              <a:t>Merek</a:t>
            </a:r>
            <a:r>
              <a:rPr lang="en-ID" sz="2800" b="1" i="0" dirty="0">
                <a:effectLst/>
                <a:latin typeface="gg sans"/>
              </a:rPr>
              <a:t> BMW	: </a:t>
            </a:r>
          </a:p>
          <a:p>
            <a:r>
              <a:rPr lang="en-ID" sz="2800" b="1" i="0" dirty="0">
                <a:effectLst/>
                <a:latin typeface="gg sans"/>
              </a:rPr>
              <a:t>	Insight	: </a:t>
            </a:r>
            <a:r>
              <a:rPr lang="en-ID" sz="2800" b="1" i="0" dirty="0" err="1">
                <a:effectLst/>
                <a:latin typeface="gg sans"/>
              </a:rPr>
              <a:t>Merek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berpengaruh</a:t>
            </a:r>
            <a:r>
              <a:rPr lang="en-ID" sz="2800" b="1" i="0" dirty="0">
                <a:effectLst/>
                <a:latin typeface="gg sans"/>
              </a:rPr>
              <a:t> pada </a:t>
            </a:r>
            <a:r>
              <a:rPr lang="en-ID" sz="2800" b="1" i="0" dirty="0" err="1">
                <a:effectLst/>
                <a:latin typeface="gg sans"/>
              </a:rPr>
              <a:t>harga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jual</a:t>
            </a:r>
            <a:r>
              <a:rPr lang="en-ID" sz="2800" b="1" i="0" dirty="0">
                <a:effectLst/>
                <a:latin typeface="gg sans"/>
              </a:rPr>
              <a:t> dan </a:t>
            </a:r>
            <a:r>
              <a:rPr lang="en-ID" sz="2800" b="1" i="0" dirty="0" err="1">
                <a:effectLst/>
                <a:latin typeface="gg sans"/>
              </a:rPr>
              <a:t>daya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tarik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r>
              <a:rPr lang="en-ID" sz="2800" b="1" i="0" dirty="0">
                <a:effectLst/>
                <a:latin typeface="gg sans"/>
              </a:rPr>
              <a:t>	Action	: </a:t>
            </a:r>
            <a:r>
              <a:rPr lang="en-ID" sz="2800" b="1" i="0" dirty="0" err="1">
                <a:effectLst/>
                <a:latin typeface="gg sans"/>
              </a:rPr>
              <a:t>Tingkatkan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pemasaran</a:t>
            </a:r>
            <a:r>
              <a:rPr lang="en-ID" sz="2800" b="1" i="0" dirty="0">
                <a:effectLst/>
                <a:latin typeface="gg sans"/>
              </a:rPr>
              <a:t>, </a:t>
            </a:r>
            <a:r>
              <a:rPr lang="en-ID" sz="2800" b="1" i="0" dirty="0" err="1">
                <a:effectLst/>
                <a:latin typeface="gg sans"/>
              </a:rPr>
              <a:t>tonjolkan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keunggulan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merek</a:t>
            </a:r>
            <a:r>
              <a:rPr lang="en-ID" sz="2800" b="1" i="0" dirty="0">
                <a:effectLst/>
                <a:latin typeface="gg sans"/>
              </a:rPr>
              <a:t> BMW.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ID" sz="2800" b="1" i="0" dirty="0">
                <a:effectLst/>
                <a:latin typeface="gg sans"/>
              </a:rPr>
              <a:t>Nilai Odometer	: </a:t>
            </a:r>
          </a:p>
          <a:p>
            <a:r>
              <a:rPr lang="en-ID" sz="2800" b="1" i="0" dirty="0">
                <a:effectLst/>
                <a:latin typeface="gg sans"/>
              </a:rPr>
              <a:t>	Insight	: Odometer </a:t>
            </a:r>
            <a:r>
              <a:rPr lang="en-ID" sz="2800" b="1" i="0" dirty="0" err="1">
                <a:effectLst/>
                <a:latin typeface="gg sans"/>
              </a:rPr>
              <a:t>mempengaruhi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harga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jual</a:t>
            </a:r>
            <a:r>
              <a:rPr lang="en-ID" sz="2800" b="1" i="0" dirty="0">
                <a:effectLst/>
                <a:latin typeface="gg sans"/>
              </a:rPr>
              <a:t>; </a:t>
            </a:r>
            <a:r>
              <a:rPr lang="en-ID" sz="2800" b="1" i="0" dirty="0" err="1">
                <a:effectLst/>
                <a:latin typeface="gg sans"/>
              </a:rPr>
              <a:t>semakin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rendah</a:t>
            </a:r>
            <a:r>
              <a:rPr lang="en-ID" sz="2800" b="1" i="0" dirty="0">
                <a:effectLst/>
                <a:latin typeface="gg sans"/>
              </a:rPr>
              <a:t>, </a:t>
            </a:r>
            <a:r>
              <a:rPr lang="en-ID" sz="2800" b="1" i="0" dirty="0" err="1">
                <a:effectLst/>
                <a:latin typeface="gg sans"/>
              </a:rPr>
              <a:t>semakin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tinggi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harga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r>
              <a:rPr lang="en-ID" sz="2800" b="1" i="0" dirty="0">
                <a:effectLst/>
                <a:latin typeface="gg sans"/>
              </a:rPr>
              <a:t>	Action	: </a:t>
            </a:r>
            <a:r>
              <a:rPr lang="en-ID" sz="2800" b="1" i="0" dirty="0" err="1">
                <a:effectLst/>
                <a:latin typeface="gg sans"/>
              </a:rPr>
              <a:t>Perbaiki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dengan</a:t>
            </a:r>
            <a:r>
              <a:rPr lang="en-ID" sz="2800" b="1" i="0" dirty="0">
                <a:effectLst/>
                <a:latin typeface="gg sans"/>
              </a:rPr>
              <a:t> odometer </a:t>
            </a:r>
            <a:r>
              <a:rPr lang="en-ID" sz="2800" b="1" i="0" dirty="0" err="1">
                <a:effectLst/>
                <a:latin typeface="gg sans"/>
              </a:rPr>
              <a:t>rendah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untuk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tingkatkan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penjualan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ID" sz="2800" b="1" i="0" dirty="0" err="1">
                <a:effectLst/>
                <a:latin typeface="gg sans"/>
              </a:rPr>
              <a:t>Tipe</a:t>
            </a:r>
            <a:r>
              <a:rPr lang="en-ID" sz="2800" b="1" i="0" dirty="0">
                <a:effectLst/>
                <a:latin typeface="gg sans"/>
              </a:rPr>
              <a:t> Body Sedan: </a:t>
            </a:r>
          </a:p>
          <a:p>
            <a:r>
              <a:rPr lang="en-ID" sz="2800" b="1" i="0" dirty="0">
                <a:effectLst/>
                <a:latin typeface="gg sans"/>
              </a:rPr>
              <a:t>	Insight	: </a:t>
            </a:r>
            <a:r>
              <a:rPr lang="en-ID" sz="2800" b="1" i="0" dirty="0" err="1">
                <a:effectLst/>
                <a:latin typeface="gg sans"/>
              </a:rPr>
              <a:t>Permintaan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tinggi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untuk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tipe</a:t>
            </a:r>
            <a:r>
              <a:rPr lang="en-ID" sz="2800" b="1" i="0" dirty="0">
                <a:effectLst/>
                <a:latin typeface="gg sans"/>
              </a:rPr>
              <a:t> sedan </a:t>
            </a:r>
            <a:r>
              <a:rPr lang="en-ID" sz="2800" b="1" i="0" dirty="0" err="1">
                <a:effectLst/>
                <a:latin typeface="gg sans"/>
              </a:rPr>
              <a:t>mempengaruhi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harga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jual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r>
              <a:rPr lang="en-ID" sz="2800" b="1" i="0" dirty="0">
                <a:effectLst/>
                <a:latin typeface="gg sans"/>
              </a:rPr>
              <a:t>	Action	: </a:t>
            </a:r>
            <a:r>
              <a:rPr lang="en-ID" sz="2800" b="1" i="0" dirty="0" err="1">
                <a:effectLst/>
                <a:latin typeface="gg sans"/>
              </a:rPr>
              <a:t>Tonjolkan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atau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perbaiki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dengan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tipe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bodi</a:t>
            </a:r>
            <a:r>
              <a:rPr lang="en-ID" sz="2800" b="1" i="0" dirty="0">
                <a:effectLst/>
                <a:latin typeface="gg sans"/>
              </a:rPr>
              <a:t> sedan.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ID" sz="2800" b="1" i="0" dirty="0" err="1">
                <a:effectLst/>
                <a:latin typeface="gg sans"/>
              </a:rPr>
              <a:t>Usia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: </a:t>
            </a:r>
          </a:p>
          <a:p>
            <a:r>
              <a:rPr lang="en-ID" sz="2800" b="1" i="0" dirty="0">
                <a:effectLst/>
                <a:latin typeface="gg sans"/>
              </a:rPr>
              <a:t>	Insight	: </a:t>
            </a:r>
            <a:r>
              <a:rPr lang="en-ID" sz="2800" b="1" i="0" dirty="0" err="1">
                <a:effectLst/>
                <a:latin typeface="gg sans"/>
              </a:rPr>
              <a:t>Meskipun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baru</a:t>
            </a:r>
            <a:r>
              <a:rPr lang="en-ID" sz="2800" b="1" i="0" dirty="0">
                <a:effectLst/>
                <a:latin typeface="gg sans"/>
              </a:rPr>
              <a:t> mahal, </a:t>
            </a:r>
            <a:r>
              <a:rPr lang="en-ID" sz="2800" b="1" i="0" dirty="0" err="1">
                <a:effectLst/>
                <a:latin typeface="gg sans"/>
              </a:rPr>
              <a:t>usia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tua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memberikan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karakteristik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unik</a:t>
            </a:r>
            <a:r>
              <a:rPr lang="en-ID" sz="2800" b="1" i="0" dirty="0">
                <a:effectLst/>
                <a:latin typeface="gg sans"/>
              </a:rPr>
              <a:t>.</a:t>
            </a:r>
          </a:p>
          <a:p>
            <a:r>
              <a:rPr lang="en-ID" sz="2800" b="1" dirty="0">
                <a:latin typeface="gg sans"/>
              </a:rPr>
              <a:t>	</a:t>
            </a:r>
            <a:r>
              <a:rPr lang="en-ID" sz="2800" b="1" i="0" dirty="0">
                <a:effectLst/>
                <a:latin typeface="gg sans"/>
              </a:rPr>
              <a:t>Action	: </a:t>
            </a:r>
            <a:r>
              <a:rPr lang="en-ID" sz="2800" b="1" i="0" dirty="0" err="1">
                <a:effectLst/>
                <a:latin typeface="gg sans"/>
              </a:rPr>
              <a:t>Tonjolkan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kelebihan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berusia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untuk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meningkatkan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daya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tarik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pembeli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ID" sz="2800" b="1" i="0" dirty="0" err="1">
                <a:effectLst/>
                <a:latin typeface="gg sans"/>
              </a:rPr>
              <a:t>Tipe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Bodi</a:t>
            </a:r>
            <a:r>
              <a:rPr lang="en-ID" sz="2800" b="1" i="0" dirty="0">
                <a:effectLst/>
                <a:latin typeface="gg sans"/>
              </a:rPr>
              <a:t> Hatchback: </a:t>
            </a:r>
          </a:p>
          <a:p>
            <a:r>
              <a:rPr lang="en-ID" sz="2800" b="1" i="0" dirty="0">
                <a:effectLst/>
                <a:latin typeface="gg sans"/>
              </a:rPr>
              <a:t>	Insight	: </a:t>
            </a:r>
            <a:r>
              <a:rPr lang="en-ID" sz="2800" b="1" i="0" dirty="0" err="1">
                <a:effectLst/>
                <a:latin typeface="gg sans"/>
              </a:rPr>
              <a:t>Tipe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bodi</a:t>
            </a:r>
            <a:r>
              <a:rPr lang="en-ID" sz="2800" b="1" i="0" dirty="0">
                <a:effectLst/>
                <a:latin typeface="gg sans"/>
              </a:rPr>
              <a:t> Hatchback </a:t>
            </a:r>
            <a:r>
              <a:rPr lang="en-ID" sz="2800" b="1" i="0" dirty="0" err="1">
                <a:effectLst/>
                <a:latin typeface="gg sans"/>
              </a:rPr>
              <a:t>memiliki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daya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tarik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tersendiri</a:t>
            </a:r>
            <a:r>
              <a:rPr lang="en-ID" sz="2800" b="1" i="0" dirty="0">
                <a:effectLst/>
                <a:latin typeface="gg sans"/>
              </a:rPr>
              <a:t>. </a:t>
            </a:r>
          </a:p>
          <a:p>
            <a:r>
              <a:rPr lang="en-ID" sz="2800" b="1" i="0" dirty="0">
                <a:effectLst/>
                <a:latin typeface="gg sans"/>
              </a:rPr>
              <a:t>	Action	: </a:t>
            </a:r>
            <a:r>
              <a:rPr lang="en-ID" sz="2800" b="1" i="0" dirty="0" err="1">
                <a:effectLst/>
                <a:latin typeface="gg sans"/>
              </a:rPr>
              <a:t>Pertahankan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atau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tingkatkan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kondisi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kendaraan</a:t>
            </a:r>
            <a:r>
              <a:rPr lang="en-ID" sz="2800" b="1" i="0" dirty="0">
                <a:effectLst/>
                <a:latin typeface="gg sans"/>
              </a:rPr>
              <a:t> hatchback </a:t>
            </a:r>
            <a:r>
              <a:rPr lang="en-ID" sz="2800" b="1" i="0" dirty="0" err="1">
                <a:effectLst/>
                <a:latin typeface="gg sans"/>
              </a:rPr>
              <a:t>untuk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potensi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peningkatan</a:t>
            </a:r>
            <a:r>
              <a:rPr lang="en-ID" sz="2800" b="1" i="0" dirty="0">
                <a:effectLst/>
                <a:latin typeface="gg sans"/>
              </a:rPr>
              <a:t> </a:t>
            </a:r>
            <a:r>
              <a:rPr lang="en-ID" sz="2800" b="1" i="0" dirty="0" err="1">
                <a:effectLst/>
                <a:latin typeface="gg sans"/>
              </a:rPr>
              <a:t>penjualan</a:t>
            </a:r>
            <a:r>
              <a:rPr lang="en-ID" sz="2800" b="1" i="0" dirty="0">
                <a:effectLst/>
                <a:latin typeface="gg sans"/>
              </a:rPr>
              <a:t>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8378501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6575" y="-771525"/>
            <a:ext cx="10314650" cy="1543050"/>
            <a:chOff x="0" y="0"/>
            <a:chExt cx="271661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6616" cy="406400"/>
            </a:xfrm>
            <a:custGeom>
              <a:avLst/>
              <a:gdLst/>
              <a:ahLst/>
              <a:cxnLst/>
              <a:rect l="l" t="t" r="r" b="b"/>
              <a:pathLst>
                <a:path w="2716616" h="406400">
                  <a:moveTo>
                    <a:pt x="271661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716616" y="406400"/>
                  </a:lnTo>
                  <a:lnTo>
                    <a:pt x="2615016" y="203200"/>
                  </a:lnTo>
                  <a:lnTo>
                    <a:pt x="2716616" y="0"/>
                  </a:lnTo>
                  <a:close/>
                </a:path>
              </a:pathLst>
            </a:custGeom>
            <a:solidFill>
              <a:srgbClr val="2A399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53881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0" y="-57150"/>
            <a:ext cx="7650984" cy="54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ovelo" panose="020B0604020202020204" charset="0"/>
              </a:rPr>
              <a:t>Business Impact Simulation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8943" y="807388"/>
            <a:ext cx="765098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u="sng" dirty="0">
                <a:solidFill>
                  <a:srgbClr val="000000"/>
                </a:solidFill>
                <a:latin typeface="Open Sans Bold"/>
              </a:rPr>
              <a:t>With Machine learning 82% Accuracy</a:t>
            </a:r>
          </a:p>
        </p:txBody>
      </p:sp>
      <p:grpSp>
        <p:nvGrpSpPr>
          <p:cNvPr id="59" name="Group 14">
            <a:extLst>
              <a:ext uri="{FF2B5EF4-FFF2-40B4-BE49-F238E27FC236}">
                <a16:creationId xmlns:a16="http://schemas.microsoft.com/office/drawing/2014/main" id="{63B9E2F5-F643-3840-88A6-B0922A3822D0}"/>
              </a:ext>
            </a:extLst>
          </p:cNvPr>
          <p:cNvGrpSpPr/>
          <p:nvPr/>
        </p:nvGrpSpPr>
        <p:grpSpPr>
          <a:xfrm>
            <a:off x="596329" y="2755376"/>
            <a:ext cx="7128120" cy="4419601"/>
            <a:chOff x="0" y="0"/>
            <a:chExt cx="2469090" cy="1610839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ED82BBB7-F7B0-904E-B1C1-DA95C30D1F65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E07EE918-CD41-FB46-9D7F-FC16E3C657AB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Freeform 52">
            <a:extLst>
              <a:ext uri="{FF2B5EF4-FFF2-40B4-BE49-F238E27FC236}">
                <a16:creationId xmlns:a16="http://schemas.microsoft.com/office/drawing/2014/main" id="{88149310-944E-9246-B0FC-DFBCA52EC526}"/>
              </a:ext>
            </a:extLst>
          </p:cNvPr>
          <p:cNvSpPr/>
          <p:nvPr/>
        </p:nvSpPr>
        <p:spPr>
          <a:xfrm>
            <a:off x="1098493" y="3338234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0143A617-E07E-E34A-A63E-3007E60DA550}"/>
              </a:ext>
            </a:extLst>
          </p:cNvPr>
          <p:cNvSpPr txBox="1"/>
          <p:nvPr/>
        </p:nvSpPr>
        <p:spPr>
          <a:xfrm>
            <a:off x="1760602" y="3721749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$54</a:t>
            </a: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=</a:t>
            </a: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69" name="Freeform 52">
            <a:extLst>
              <a:ext uri="{FF2B5EF4-FFF2-40B4-BE49-F238E27FC236}">
                <a16:creationId xmlns:a16="http://schemas.microsoft.com/office/drawing/2014/main" id="{10CA3827-6011-E948-9A18-C2D82B2A1847}"/>
              </a:ext>
            </a:extLst>
          </p:cNvPr>
          <p:cNvSpPr/>
          <p:nvPr/>
        </p:nvSpPr>
        <p:spPr>
          <a:xfrm>
            <a:off x="828971" y="4370355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52">
            <a:extLst>
              <a:ext uri="{FF2B5EF4-FFF2-40B4-BE49-F238E27FC236}">
                <a16:creationId xmlns:a16="http://schemas.microsoft.com/office/drawing/2014/main" id="{F8285B14-EF36-E24C-B211-171141E4F811}"/>
              </a:ext>
            </a:extLst>
          </p:cNvPr>
          <p:cNvSpPr/>
          <p:nvPr/>
        </p:nvSpPr>
        <p:spPr>
          <a:xfrm>
            <a:off x="1702962" y="4391887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52">
            <a:extLst>
              <a:ext uri="{FF2B5EF4-FFF2-40B4-BE49-F238E27FC236}">
                <a16:creationId xmlns:a16="http://schemas.microsoft.com/office/drawing/2014/main" id="{42A10861-B6FD-B246-A391-860A3D33FCFE}"/>
              </a:ext>
            </a:extLst>
          </p:cNvPr>
          <p:cNvSpPr/>
          <p:nvPr/>
        </p:nvSpPr>
        <p:spPr>
          <a:xfrm>
            <a:off x="1246448" y="4367817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3" name="TextBox 35">
            <a:extLst>
              <a:ext uri="{FF2B5EF4-FFF2-40B4-BE49-F238E27FC236}">
                <a16:creationId xmlns:a16="http://schemas.microsoft.com/office/drawing/2014/main" id="{57499A4D-054B-1348-A90D-F1EB8435779B}"/>
              </a:ext>
            </a:extLst>
          </p:cNvPr>
          <p:cNvSpPr txBox="1"/>
          <p:nvPr/>
        </p:nvSpPr>
        <p:spPr>
          <a:xfrm>
            <a:off x="3219304" y="3768814"/>
            <a:ext cx="2743274" cy="250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  $54 x 5</a:t>
            </a:r>
          </a:p>
          <a:p>
            <a:pPr>
              <a:lnSpc>
                <a:spcPts val="3194"/>
              </a:lnSpc>
            </a:pPr>
            <a:endParaRPr lang="en-US" sz="4400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  $270</a:t>
            </a:r>
          </a:p>
          <a:p>
            <a:pPr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algn="ctr">
              <a:lnSpc>
                <a:spcPts val="3194"/>
              </a:lnSpc>
            </a:pPr>
            <a:endParaRPr lang="en-US" sz="44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07289286-C3E0-1A41-8C7E-D2901C514A27}"/>
              </a:ext>
            </a:extLst>
          </p:cNvPr>
          <p:cNvSpPr txBox="1"/>
          <p:nvPr/>
        </p:nvSpPr>
        <p:spPr>
          <a:xfrm>
            <a:off x="2445593" y="5308045"/>
            <a:ext cx="2394326" cy="1614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94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2 (Admin &amp; 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Fincance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)</a:t>
            </a:r>
          </a:p>
          <a:p>
            <a:pPr marL="342900" indent="-342900">
              <a:lnSpc>
                <a:spcPts val="3194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3 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Apraisal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 Technical</a:t>
            </a:r>
          </a:p>
        </p:txBody>
      </p:sp>
      <p:sp>
        <p:nvSpPr>
          <p:cNvPr id="75" name="Freeform 41">
            <a:extLst>
              <a:ext uri="{FF2B5EF4-FFF2-40B4-BE49-F238E27FC236}">
                <a16:creationId xmlns:a16="http://schemas.microsoft.com/office/drawing/2014/main" id="{661BE7E7-6FAA-8643-A579-6D85DD827626}"/>
              </a:ext>
            </a:extLst>
          </p:cNvPr>
          <p:cNvSpPr/>
          <p:nvPr/>
        </p:nvSpPr>
        <p:spPr>
          <a:xfrm rot="16200000">
            <a:off x="8620621" y="4481926"/>
            <a:ext cx="748595" cy="7485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rgbClr val="275791"/>
          </a:solidFill>
        </p:spPr>
      </p:sp>
      <p:grpSp>
        <p:nvGrpSpPr>
          <p:cNvPr id="76" name="Group 14">
            <a:extLst>
              <a:ext uri="{FF2B5EF4-FFF2-40B4-BE49-F238E27FC236}">
                <a16:creationId xmlns:a16="http://schemas.microsoft.com/office/drawing/2014/main" id="{54545335-A9B5-5B41-BCAF-6BEBAFEF5610}"/>
              </a:ext>
            </a:extLst>
          </p:cNvPr>
          <p:cNvGrpSpPr/>
          <p:nvPr/>
        </p:nvGrpSpPr>
        <p:grpSpPr>
          <a:xfrm>
            <a:off x="9857842" y="2755375"/>
            <a:ext cx="7128120" cy="4419601"/>
            <a:chOff x="0" y="0"/>
            <a:chExt cx="2469090" cy="1610839"/>
          </a:xfrm>
        </p:grpSpPr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251E2546-A816-9E40-B4E5-B92CE208FFAB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TextBox 16">
              <a:extLst>
                <a:ext uri="{FF2B5EF4-FFF2-40B4-BE49-F238E27FC236}">
                  <a16:creationId xmlns:a16="http://schemas.microsoft.com/office/drawing/2014/main" id="{5F968263-22DA-4C46-84A2-980068CFC4C5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9" name="Freeform 52">
            <a:extLst>
              <a:ext uri="{FF2B5EF4-FFF2-40B4-BE49-F238E27FC236}">
                <a16:creationId xmlns:a16="http://schemas.microsoft.com/office/drawing/2014/main" id="{09D497A1-E3C9-5B48-A82A-3177136457D6}"/>
              </a:ext>
            </a:extLst>
          </p:cNvPr>
          <p:cNvSpPr/>
          <p:nvPr/>
        </p:nvSpPr>
        <p:spPr>
          <a:xfrm>
            <a:off x="10514820" y="3331333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0" name="TextBox 35">
            <a:extLst>
              <a:ext uri="{FF2B5EF4-FFF2-40B4-BE49-F238E27FC236}">
                <a16:creationId xmlns:a16="http://schemas.microsoft.com/office/drawing/2014/main" id="{BA0E11ED-8FED-0545-9578-5AAB596A310F}"/>
              </a:ext>
            </a:extLst>
          </p:cNvPr>
          <p:cNvSpPr txBox="1"/>
          <p:nvPr/>
        </p:nvSpPr>
        <p:spPr>
          <a:xfrm>
            <a:off x="11123157" y="3739615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$54</a:t>
            </a: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=</a:t>
            </a: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81" name="TextBox 35">
            <a:extLst>
              <a:ext uri="{FF2B5EF4-FFF2-40B4-BE49-F238E27FC236}">
                <a16:creationId xmlns:a16="http://schemas.microsoft.com/office/drawing/2014/main" id="{19CBE126-46BC-DD44-984B-28CA8E5C347A}"/>
              </a:ext>
            </a:extLst>
          </p:cNvPr>
          <p:cNvSpPr txBox="1"/>
          <p:nvPr/>
        </p:nvSpPr>
        <p:spPr>
          <a:xfrm>
            <a:off x="2291854" y="4708742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5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82" name="Freeform 52">
            <a:extLst>
              <a:ext uri="{FF2B5EF4-FFF2-40B4-BE49-F238E27FC236}">
                <a16:creationId xmlns:a16="http://schemas.microsoft.com/office/drawing/2014/main" id="{AED2089D-97EF-F84A-ACDC-99779CC62442}"/>
              </a:ext>
            </a:extLst>
          </p:cNvPr>
          <p:cNvSpPr/>
          <p:nvPr/>
        </p:nvSpPr>
        <p:spPr>
          <a:xfrm>
            <a:off x="10797436" y="4489966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52">
            <a:extLst>
              <a:ext uri="{FF2B5EF4-FFF2-40B4-BE49-F238E27FC236}">
                <a16:creationId xmlns:a16="http://schemas.microsoft.com/office/drawing/2014/main" id="{D81C59FD-B80C-1C4F-8EDA-A895EB9883A5}"/>
              </a:ext>
            </a:extLst>
          </p:cNvPr>
          <p:cNvSpPr/>
          <p:nvPr/>
        </p:nvSpPr>
        <p:spPr>
          <a:xfrm>
            <a:off x="11307857" y="4509696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52">
            <a:extLst>
              <a:ext uri="{FF2B5EF4-FFF2-40B4-BE49-F238E27FC236}">
                <a16:creationId xmlns:a16="http://schemas.microsoft.com/office/drawing/2014/main" id="{F287FD24-8223-D347-8FFE-B7819F5D5E3F}"/>
              </a:ext>
            </a:extLst>
          </p:cNvPr>
          <p:cNvSpPr/>
          <p:nvPr/>
        </p:nvSpPr>
        <p:spPr>
          <a:xfrm>
            <a:off x="10276164" y="4501877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5" name="TextBox 35">
            <a:extLst>
              <a:ext uri="{FF2B5EF4-FFF2-40B4-BE49-F238E27FC236}">
                <a16:creationId xmlns:a16="http://schemas.microsoft.com/office/drawing/2014/main" id="{150C4CF1-C9A2-4D47-B490-A7D1F6A63284}"/>
              </a:ext>
            </a:extLst>
          </p:cNvPr>
          <p:cNvSpPr txBox="1"/>
          <p:nvPr/>
        </p:nvSpPr>
        <p:spPr>
          <a:xfrm>
            <a:off x="11877697" y="4880789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3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86" name="TextBox 34">
            <a:extLst>
              <a:ext uri="{FF2B5EF4-FFF2-40B4-BE49-F238E27FC236}">
                <a16:creationId xmlns:a16="http://schemas.microsoft.com/office/drawing/2014/main" id="{49C2DC42-2F5C-C549-8449-F287F7867BFD}"/>
              </a:ext>
            </a:extLst>
          </p:cNvPr>
          <p:cNvSpPr txBox="1"/>
          <p:nvPr/>
        </p:nvSpPr>
        <p:spPr>
          <a:xfrm>
            <a:off x="12245772" y="5503302"/>
            <a:ext cx="2394326" cy="78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94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3 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Apraisal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 Technical</a:t>
            </a:r>
          </a:p>
        </p:txBody>
      </p:sp>
      <p:sp>
        <p:nvSpPr>
          <p:cNvPr id="87" name="TextBox 35">
            <a:extLst>
              <a:ext uri="{FF2B5EF4-FFF2-40B4-BE49-F238E27FC236}">
                <a16:creationId xmlns:a16="http://schemas.microsoft.com/office/drawing/2014/main" id="{FA2892FF-4C35-E74F-B706-893D4C5F3BBD}"/>
              </a:ext>
            </a:extLst>
          </p:cNvPr>
          <p:cNvSpPr txBox="1"/>
          <p:nvPr/>
        </p:nvSpPr>
        <p:spPr>
          <a:xfrm>
            <a:off x="12581859" y="3804635"/>
            <a:ext cx="2743274" cy="1684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  $54 x 3</a:t>
            </a:r>
          </a:p>
          <a:p>
            <a:pPr>
              <a:lnSpc>
                <a:spcPts val="3194"/>
              </a:lnSpc>
            </a:pPr>
            <a:endParaRPr lang="en-US" sz="4400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  $162</a:t>
            </a:r>
          </a:p>
          <a:p>
            <a:pPr algn="ctr">
              <a:lnSpc>
                <a:spcPts val="3194"/>
              </a:lnSpc>
            </a:pPr>
            <a:r>
              <a:rPr lang="en-US" sz="44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88" name="Group 14">
            <a:extLst>
              <a:ext uri="{FF2B5EF4-FFF2-40B4-BE49-F238E27FC236}">
                <a16:creationId xmlns:a16="http://schemas.microsoft.com/office/drawing/2014/main" id="{C1B1FED8-9644-4B49-BCD4-FF282C953CE5}"/>
              </a:ext>
            </a:extLst>
          </p:cNvPr>
          <p:cNvGrpSpPr/>
          <p:nvPr/>
        </p:nvGrpSpPr>
        <p:grpSpPr>
          <a:xfrm>
            <a:off x="6511840" y="7368539"/>
            <a:ext cx="4565351" cy="2431174"/>
            <a:chOff x="0" y="0"/>
            <a:chExt cx="2469090" cy="161083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687627B6-C7B4-B048-9E7B-93D4F966069B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grpFill/>
          </p:spPr>
        </p:sp>
        <p:sp>
          <p:nvSpPr>
            <p:cNvPr id="90" name="TextBox 16">
              <a:extLst>
                <a:ext uri="{FF2B5EF4-FFF2-40B4-BE49-F238E27FC236}">
                  <a16:creationId xmlns:a16="http://schemas.microsoft.com/office/drawing/2014/main" id="{82CDB5B4-7A39-DB49-86FB-825149EE4B9C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91" name="TextBox 35">
            <a:extLst>
              <a:ext uri="{FF2B5EF4-FFF2-40B4-BE49-F238E27FC236}">
                <a16:creationId xmlns:a16="http://schemas.microsoft.com/office/drawing/2014/main" id="{9547FB34-EDEB-F846-AFE7-B55CE81EB262}"/>
              </a:ext>
            </a:extLst>
          </p:cNvPr>
          <p:cNvSpPr txBox="1"/>
          <p:nvPr/>
        </p:nvSpPr>
        <p:spPr>
          <a:xfrm>
            <a:off x="6773158" y="7621376"/>
            <a:ext cx="3979377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Cost Reduced By 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92" name="TextBox 35">
            <a:extLst>
              <a:ext uri="{FF2B5EF4-FFF2-40B4-BE49-F238E27FC236}">
                <a16:creationId xmlns:a16="http://schemas.microsoft.com/office/drawing/2014/main" id="{D83EF787-C880-1447-88D2-7E7F49E3F0C4}"/>
              </a:ext>
            </a:extLst>
          </p:cNvPr>
          <p:cNvSpPr txBox="1"/>
          <p:nvPr/>
        </p:nvSpPr>
        <p:spPr>
          <a:xfrm>
            <a:off x="7943082" y="8282489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FF0000"/>
                </a:solidFill>
                <a:latin typeface="Open Sans Bold"/>
              </a:rPr>
              <a:t>40%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93" name="Freeform 41">
            <a:extLst>
              <a:ext uri="{FF2B5EF4-FFF2-40B4-BE49-F238E27FC236}">
                <a16:creationId xmlns:a16="http://schemas.microsoft.com/office/drawing/2014/main" id="{13547604-C634-FA4B-9FD4-D141D8278986}"/>
              </a:ext>
            </a:extLst>
          </p:cNvPr>
          <p:cNvSpPr/>
          <p:nvPr/>
        </p:nvSpPr>
        <p:spPr>
          <a:xfrm>
            <a:off x="9091351" y="8162646"/>
            <a:ext cx="555729" cy="5270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rgbClr val="FF0000"/>
          </a:solidFill>
        </p:spPr>
      </p:sp>
      <p:sp>
        <p:nvSpPr>
          <p:cNvPr id="94" name="TextBox 35">
            <a:extLst>
              <a:ext uri="{FF2B5EF4-FFF2-40B4-BE49-F238E27FC236}">
                <a16:creationId xmlns:a16="http://schemas.microsoft.com/office/drawing/2014/main" id="{5A08BC48-7FC3-0E47-879D-9F5C1ED669B6}"/>
              </a:ext>
            </a:extLst>
          </p:cNvPr>
          <p:cNvSpPr txBox="1"/>
          <p:nvPr/>
        </p:nvSpPr>
        <p:spPr>
          <a:xfrm>
            <a:off x="6664644" y="8921478"/>
            <a:ext cx="3979377" cy="837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800" b="1" dirty="0">
                <a:solidFill>
                  <a:srgbClr val="FF0000"/>
                </a:solidFill>
                <a:latin typeface="Open Sans Bold"/>
              </a:rPr>
              <a:t>$108 </a:t>
            </a:r>
            <a:r>
              <a:rPr lang="en-ID" sz="2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saved per car</a:t>
            </a:r>
            <a:endParaRPr lang="en-US" sz="2800" b="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95" name="TextBox 34">
            <a:extLst>
              <a:ext uri="{FF2B5EF4-FFF2-40B4-BE49-F238E27FC236}">
                <a16:creationId xmlns:a16="http://schemas.microsoft.com/office/drawing/2014/main" id="{638DE8AC-DCE2-254E-B980-A73F003B0814}"/>
              </a:ext>
            </a:extLst>
          </p:cNvPr>
          <p:cNvSpPr txBox="1"/>
          <p:nvPr/>
        </p:nvSpPr>
        <p:spPr>
          <a:xfrm>
            <a:off x="0" y="2217532"/>
            <a:ext cx="7650984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Before Model</a:t>
            </a:r>
          </a:p>
        </p:txBody>
      </p:sp>
      <p:sp>
        <p:nvSpPr>
          <p:cNvPr id="96" name="TextBox 34">
            <a:extLst>
              <a:ext uri="{FF2B5EF4-FFF2-40B4-BE49-F238E27FC236}">
                <a16:creationId xmlns:a16="http://schemas.microsoft.com/office/drawing/2014/main" id="{C3298F4C-F48B-D847-8C66-ED46BEFFF57E}"/>
              </a:ext>
            </a:extLst>
          </p:cNvPr>
          <p:cNvSpPr txBox="1"/>
          <p:nvPr/>
        </p:nvSpPr>
        <p:spPr>
          <a:xfrm>
            <a:off x="9502671" y="2203428"/>
            <a:ext cx="7650984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After Model</a:t>
            </a:r>
          </a:p>
        </p:txBody>
      </p:sp>
      <p:sp>
        <p:nvSpPr>
          <p:cNvPr id="97" name="TextBox 34">
            <a:extLst>
              <a:ext uri="{FF2B5EF4-FFF2-40B4-BE49-F238E27FC236}">
                <a16:creationId xmlns:a16="http://schemas.microsoft.com/office/drawing/2014/main" id="{B6B5D4FF-7411-0749-B96D-2A33CD0590E0}"/>
              </a:ext>
            </a:extLst>
          </p:cNvPr>
          <p:cNvSpPr txBox="1"/>
          <p:nvPr/>
        </p:nvSpPr>
        <p:spPr>
          <a:xfrm>
            <a:off x="-1379899" y="1235619"/>
            <a:ext cx="765098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Cost reduction per car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1D54772F-3637-1D0F-1048-679A6032B290}"/>
              </a:ext>
            </a:extLst>
          </p:cNvPr>
          <p:cNvSpPr/>
          <p:nvPr/>
        </p:nvSpPr>
        <p:spPr>
          <a:xfrm>
            <a:off x="16382999" y="8616486"/>
            <a:ext cx="2664569" cy="1899482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6575" y="-771525"/>
            <a:ext cx="10314650" cy="1543050"/>
            <a:chOff x="0" y="0"/>
            <a:chExt cx="271661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6616" cy="406400"/>
            </a:xfrm>
            <a:custGeom>
              <a:avLst/>
              <a:gdLst/>
              <a:ahLst/>
              <a:cxnLst/>
              <a:rect l="l" t="t" r="r" b="b"/>
              <a:pathLst>
                <a:path w="2716616" h="406400">
                  <a:moveTo>
                    <a:pt x="271661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716616" y="406400"/>
                  </a:lnTo>
                  <a:lnTo>
                    <a:pt x="2615016" y="203200"/>
                  </a:lnTo>
                  <a:lnTo>
                    <a:pt x="2716616" y="0"/>
                  </a:lnTo>
                  <a:close/>
                </a:path>
              </a:pathLst>
            </a:custGeom>
            <a:solidFill>
              <a:srgbClr val="2A399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53881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0" y="-57150"/>
            <a:ext cx="7650984" cy="54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Lovelo" panose="020B0604020202020204" charset="0"/>
              </a:rPr>
              <a:t>Business Impact Simulation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7241" y="894624"/>
            <a:ext cx="7650984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u="sng" dirty="0">
                <a:solidFill>
                  <a:srgbClr val="000000"/>
                </a:solidFill>
                <a:latin typeface="Open Sans Bold"/>
              </a:rPr>
              <a:t>With Machine learning 82% Accuracy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Profit</a:t>
            </a:r>
          </a:p>
        </p:txBody>
      </p:sp>
      <p:grpSp>
        <p:nvGrpSpPr>
          <p:cNvPr id="59" name="Group 14">
            <a:extLst>
              <a:ext uri="{FF2B5EF4-FFF2-40B4-BE49-F238E27FC236}">
                <a16:creationId xmlns:a16="http://schemas.microsoft.com/office/drawing/2014/main" id="{63B9E2F5-F643-3840-88A6-B0922A3822D0}"/>
              </a:ext>
            </a:extLst>
          </p:cNvPr>
          <p:cNvGrpSpPr/>
          <p:nvPr/>
        </p:nvGrpSpPr>
        <p:grpSpPr>
          <a:xfrm>
            <a:off x="377880" y="2369009"/>
            <a:ext cx="7882829" cy="5590935"/>
            <a:chOff x="0" y="0"/>
            <a:chExt cx="2469090" cy="1610839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ED82BBB7-F7B0-904E-B1C1-DA95C30D1F65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E07EE918-CD41-FB46-9D7F-FC16E3C657AB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5" name="Freeform 41">
            <a:extLst>
              <a:ext uri="{FF2B5EF4-FFF2-40B4-BE49-F238E27FC236}">
                <a16:creationId xmlns:a16="http://schemas.microsoft.com/office/drawing/2014/main" id="{661BE7E7-6FAA-8643-A579-6D85DD827626}"/>
              </a:ext>
            </a:extLst>
          </p:cNvPr>
          <p:cNvSpPr/>
          <p:nvPr/>
        </p:nvSpPr>
        <p:spPr>
          <a:xfrm rot="16200000">
            <a:off x="8620621" y="4481926"/>
            <a:ext cx="748595" cy="7485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rgbClr val="275791"/>
          </a:solidFill>
        </p:spPr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CFBA46C5-0E92-7140-8B65-C9EEDB7824D3}"/>
              </a:ext>
            </a:extLst>
          </p:cNvPr>
          <p:cNvSpPr/>
          <p:nvPr/>
        </p:nvSpPr>
        <p:spPr>
          <a:xfrm>
            <a:off x="1370640" y="6027688"/>
            <a:ext cx="929761" cy="573682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E1D389-D866-0C4C-978E-D355C7AAF809}"/>
              </a:ext>
            </a:extLst>
          </p:cNvPr>
          <p:cNvSpPr txBox="1"/>
          <p:nvPr/>
        </p:nvSpPr>
        <p:spPr>
          <a:xfrm>
            <a:off x="3626292" y="3592399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$ 1.361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2790E-7D2C-0840-B383-10C46213E2E2}"/>
              </a:ext>
            </a:extLst>
          </p:cNvPr>
          <p:cNvSpPr txBox="1"/>
          <p:nvPr/>
        </p:nvSpPr>
        <p:spPr>
          <a:xfrm>
            <a:off x="-22521" y="6188415"/>
            <a:ext cx="2052717" cy="428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16</a:t>
            </a:r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09CB6CDE-5245-FB40-92F7-25D01AD23B2F}"/>
              </a:ext>
            </a:extLst>
          </p:cNvPr>
          <p:cNvSpPr txBox="1"/>
          <p:nvPr/>
        </p:nvSpPr>
        <p:spPr>
          <a:xfrm>
            <a:off x="709353" y="3883033"/>
            <a:ext cx="3025209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(10% Commission)</a:t>
            </a:r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3E58AF8F-CA50-5A43-B96A-8D545DE101AE}"/>
              </a:ext>
            </a:extLst>
          </p:cNvPr>
          <p:cNvGrpSpPr/>
          <p:nvPr/>
        </p:nvGrpSpPr>
        <p:grpSpPr>
          <a:xfrm>
            <a:off x="4049641" y="3607944"/>
            <a:ext cx="808369" cy="293037"/>
            <a:chOff x="0" y="0"/>
            <a:chExt cx="2007941" cy="727886"/>
          </a:xfrm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802F62A0-0934-C44F-A06E-8339B23F8513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A0DD8D65-A3B4-B643-89F6-9C10F8A41C71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2" name="TextBox 35">
            <a:extLst>
              <a:ext uri="{FF2B5EF4-FFF2-40B4-BE49-F238E27FC236}">
                <a16:creationId xmlns:a16="http://schemas.microsoft.com/office/drawing/2014/main" id="{30F2860F-1E26-AE42-A112-CEDE62CA5B5A}"/>
              </a:ext>
            </a:extLst>
          </p:cNvPr>
          <p:cNvSpPr txBox="1"/>
          <p:nvPr/>
        </p:nvSpPr>
        <p:spPr>
          <a:xfrm>
            <a:off x="1766717" y="3379422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$13.611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09767588-7479-AA41-9E6D-5FCF7AD9BED8}"/>
              </a:ext>
            </a:extLst>
          </p:cNvPr>
          <p:cNvSpPr txBox="1"/>
          <p:nvPr/>
        </p:nvSpPr>
        <p:spPr>
          <a:xfrm>
            <a:off x="1238185" y="4632051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Profit / 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44" name="Group 23">
            <a:extLst>
              <a:ext uri="{FF2B5EF4-FFF2-40B4-BE49-F238E27FC236}">
                <a16:creationId xmlns:a16="http://schemas.microsoft.com/office/drawing/2014/main" id="{E867C0E8-5165-B74D-A0E8-CDB143CB568E}"/>
              </a:ext>
            </a:extLst>
          </p:cNvPr>
          <p:cNvGrpSpPr/>
          <p:nvPr/>
        </p:nvGrpSpPr>
        <p:grpSpPr>
          <a:xfrm>
            <a:off x="4044211" y="4599399"/>
            <a:ext cx="808369" cy="293037"/>
            <a:chOff x="0" y="0"/>
            <a:chExt cx="2007941" cy="727886"/>
          </a:xfrm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3EF92C41-9C0A-9F44-9757-02AE0F3DD1E9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46" name="TextBox 25">
              <a:extLst>
                <a:ext uri="{FF2B5EF4-FFF2-40B4-BE49-F238E27FC236}">
                  <a16:creationId xmlns:a16="http://schemas.microsoft.com/office/drawing/2014/main" id="{DEA70278-CB3C-B140-9FB1-82CFF3E02B66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7" name="TextBox 35">
            <a:extLst>
              <a:ext uri="{FF2B5EF4-FFF2-40B4-BE49-F238E27FC236}">
                <a16:creationId xmlns:a16="http://schemas.microsoft.com/office/drawing/2014/main" id="{AF94AA47-6A24-414C-9806-577EF4A38B56}"/>
              </a:ext>
            </a:extLst>
          </p:cNvPr>
          <p:cNvSpPr txBox="1"/>
          <p:nvPr/>
        </p:nvSpPr>
        <p:spPr>
          <a:xfrm>
            <a:off x="4204124" y="4534378"/>
            <a:ext cx="4318833" cy="1614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$1.361 - $270 </a:t>
            </a:r>
          </a:p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= $1.091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C1A0D292-B777-B14E-954D-9A6C8CA55369}"/>
              </a:ext>
            </a:extLst>
          </p:cNvPr>
          <p:cNvGrpSpPr/>
          <p:nvPr/>
        </p:nvGrpSpPr>
        <p:grpSpPr>
          <a:xfrm>
            <a:off x="4177803" y="6140889"/>
            <a:ext cx="793822" cy="294026"/>
            <a:chOff x="0" y="0"/>
            <a:chExt cx="2007941" cy="727886"/>
          </a:xfrm>
        </p:grpSpPr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782A032A-5269-4D4B-9D84-623303144079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F9DB88E1-AC39-744A-B8AF-1AAFA2E4E630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1" name="TextBox 35">
            <a:extLst>
              <a:ext uri="{FF2B5EF4-FFF2-40B4-BE49-F238E27FC236}">
                <a16:creationId xmlns:a16="http://schemas.microsoft.com/office/drawing/2014/main" id="{92C5DB74-4656-0446-8B34-22FA809B022B}"/>
              </a:ext>
            </a:extLst>
          </p:cNvPr>
          <p:cNvSpPr txBox="1"/>
          <p:nvPr/>
        </p:nvSpPr>
        <p:spPr>
          <a:xfrm>
            <a:off x="3276532" y="6128448"/>
            <a:ext cx="5633912" cy="1208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FF0000"/>
                </a:solidFill>
                <a:latin typeface="Open Sans Bold"/>
              </a:rPr>
              <a:t>$17.458 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3CA5F3BE-6413-A74B-854E-8497990314A3}"/>
              </a:ext>
            </a:extLst>
          </p:cNvPr>
          <p:cNvSpPr txBox="1"/>
          <p:nvPr/>
        </p:nvSpPr>
        <p:spPr>
          <a:xfrm>
            <a:off x="819583" y="6640466"/>
            <a:ext cx="2970769" cy="375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asummption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)</a:t>
            </a:r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86C491D4-2BC4-F348-ABC3-8178DEF513F2}"/>
              </a:ext>
            </a:extLst>
          </p:cNvPr>
          <p:cNvSpPr txBox="1"/>
          <p:nvPr/>
        </p:nvSpPr>
        <p:spPr>
          <a:xfrm>
            <a:off x="2498894" y="6178352"/>
            <a:ext cx="4241114" cy="1208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Profit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63F6FCFE-6F87-1146-9190-A8E01659ADB0}"/>
              </a:ext>
            </a:extLst>
          </p:cNvPr>
          <p:cNvSpPr txBox="1"/>
          <p:nvPr/>
        </p:nvSpPr>
        <p:spPr>
          <a:xfrm>
            <a:off x="554667" y="2747513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Average Selling Price/Car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101" name="Group 14">
            <a:extLst>
              <a:ext uri="{FF2B5EF4-FFF2-40B4-BE49-F238E27FC236}">
                <a16:creationId xmlns:a16="http://schemas.microsoft.com/office/drawing/2014/main" id="{A3BD74C6-6464-D14C-AC5B-4572C4D769B0}"/>
              </a:ext>
            </a:extLst>
          </p:cNvPr>
          <p:cNvGrpSpPr/>
          <p:nvPr/>
        </p:nvGrpSpPr>
        <p:grpSpPr>
          <a:xfrm>
            <a:off x="9750965" y="2381211"/>
            <a:ext cx="7882829" cy="5657889"/>
            <a:chOff x="0" y="0"/>
            <a:chExt cx="2469090" cy="1610839"/>
          </a:xfrm>
        </p:grpSpPr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45BDAF5C-6231-3642-81B9-5C8696856DB8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103" name="TextBox 16">
              <a:extLst>
                <a:ext uri="{FF2B5EF4-FFF2-40B4-BE49-F238E27FC236}">
                  <a16:creationId xmlns:a16="http://schemas.microsoft.com/office/drawing/2014/main" id="{651D0765-2D9F-1C4D-B440-E4E2FB4AD185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4" name="Freeform 17">
            <a:extLst>
              <a:ext uri="{FF2B5EF4-FFF2-40B4-BE49-F238E27FC236}">
                <a16:creationId xmlns:a16="http://schemas.microsoft.com/office/drawing/2014/main" id="{16826F98-94AE-7144-BDED-FC07D9FF1CF6}"/>
              </a:ext>
            </a:extLst>
          </p:cNvPr>
          <p:cNvSpPr/>
          <p:nvPr/>
        </p:nvSpPr>
        <p:spPr>
          <a:xfrm>
            <a:off x="11049000" y="6354590"/>
            <a:ext cx="946799" cy="571752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1ADD9BE-6A6D-3049-BB7E-78B5E95AAD7E}"/>
              </a:ext>
            </a:extLst>
          </p:cNvPr>
          <p:cNvSpPr txBox="1"/>
          <p:nvPr/>
        </p:nvSpPr>
        <p:spPr>
          <a:xfrm>
            <a:off x="13175942" y="3640378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$ 1.161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37" name="TextBox 36">
            <a:extLst>
              <a:ext uri="{FF2B5EF4-FFF2-40B4-BE49-F238E27FC236}">
                <a16:creationId xmlns:a16="http://schemas.microsoft.com/office/drawing/2014/main" id="{568CE191-3B1A-C640-8689-9AE751BEE1CA}"/>
              </a:ext>
            </a:extLst>
          </p:cNvPr>
          <p:cNvSpPr txBox="1"/>
          <p:nvPr/>
        </p:nvSpPr>
        <p:spPr>
          <a:xfrm>
            <a:off x="10259003" y="3931012"/>
            <a:ext cx="3025209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(10% Commission)</a:t>
            </a:r>
          </a:p>
        </p:txBody>
      </p:sp>
      <p:grpSp>
        <p:nvGrpSpPr>
          <p:cNvPr id="138" name="Group 23">
            <a:extLst>
              <a:ext uri="{FF2B5EF4-FFF2-40B4-BE49-F238E27FC236}">
                <a16:creationId xmlns:a16="http://schemas.microsoft.com/office/drawing/2014/main" id="{BB21A3DE-E544-6E41-B378-8858EDF985FA}"/>
              </a:ext>
            </a:extLst>
          </p:cNvPr>
          <p:cNvGrpSpPr/>
          <p:nvPr/>
        </p:nvGrpSpPr>
        <p:grpSpPr>
          <a:xfrm>
            <a:off x="13599291" y="3655923"/>
            <a:ext cx="808369" cy="293037"/>
            <a:chOff x="0" y="0"/>
            <a:chExt cx="2007941" cy="727886"/>
          </a:xfrm>
        </p:grpSpPr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CC51FB16-D382-6B49-AB61-7A356D5166F5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40" name="TextBox 25">
              <a:extLst>
                <a:ext uri="{FF2B5EF4-FFF2-40B4-BE49-F238E27FC236}">
                  <a16:creationId xmlns:a16="http://schemas.microsoft.com/office/drawing/2014/main" id="{2AA95094-0D4F-4140-A633-44BC4B3FCC43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1" name="TextBox 35">
            <a:extLst>
              <a:ext uri="{FF2B5EF4-FFF2-40B4-BE49-F238E27FC236}">
                <a16:creationId xmlns:a16="http://schemas.microsoft.com/office/drawing/2014/main" id="{6E9F70EF-34E0-824E-AB69-600B83E65D89}"/>
              </a:ext>
            </a:extLst>
          </p:cNvPr>
          <p:cNvSpPr txBox="1"/>
          <p:nvPr/>
        </p:nvSpPr>
        <p:spPr>
          <a:xfrm>
            <a:off x="11316367" y="3427401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$11.161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42" name="TextBox 35">
            <a:extLst>
              <a:ext uri="{FF2B5EF4-FFF2-40B4-BE49-F238E27FC236}">
                <a16:creationId xmlns:a16="http://schemas.microsoft.com/office/drawing/2014/main" id="{742989AE-88E2-D249-8E05-A4E8AC6C5782}"/>
              </a:ext>
            </a:extLst>
          </p:cNvPr>
          <p:cNvSpPr txBox="1"/>
          <p:nvPr/>
        </p:nvSpPr>
        <p:spPr>
          <a:xfrm>
            <a:off x="10787835" y="4680030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Profit / 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143" name="Group 23">
            <a:extLst>
              <a:ext uri="{FF2B5EF4-FFF2-40B4-BE49-F238E27FC236}">
                <a16:creationId xmlns:a16="http://schemas.microsoft.com/office/drawing/2014/main" id="{016C6F51-D81C-834E-968A-39A9DCF36145}"/>
              </a:ext>
            </a:extLst>
          </p:cNvPr>
          <p:cNvGrpSpPr/>
          <p:nvPr/>
        </p:nvGrpSpPr>
        <p:grpSpPr>
          <a:xfrm>
            <a:off x="13593861" y="4647378"/>
            <a:ext cx="808369" cy="293037"/>
            <a:chOff x="0" y="0"/>
            <a:chExt cx="2007941" cy="727886"/>
          </a:xfrm>
        </p:grpSpPr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E916B368-9BC6-8546-8AB7-B2DED851C06B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45" name="TextBox 25">
              <a:extLst>
                <a:ext uri="{FF2B5EF4-FFF2-40B4-BE49-F238E27FC236}">
                  <a16:creationId xmlns:a16="http://schemas.microsoft.com/office/drawing/2014/main" id="{D346A303-DE6D-B24C-BA53-69CACC14CEC3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6" name="TextBox 35">
            <a:extLst>
              <a:ext uri="{FF2B5EF4-FFF2-40B4-BE49-F238E27FC236}">
                <a16:creationId xmlns:a16="http://schemas.microsoft.com/office/drawing/2014/main" id="{0F8CC2BB-43D9-FE4B-8DE5-89D8BC74E8E3}"/>
              </a:ext>
            </a:extLst>
          </p:cNvPr>
          <p:cNvSpPr txBox="1"/>
          <p:nvPr/>
        </p:nvSpPr>
        <p:spPr>
          <a:xfrm>
            <a:off x="13667180" y="4653788"/>
            <a:ext cx="4318833" cy="1614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$1.161 - $162 </a:t>
            </a:r>
          </a:p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= $954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147" name="Group 23">
            <a:extLst>
              <a:ext uri="{FF2B5EF4-FFF2-40B4-BE49-F238E27FC236}">
                <a16:creationId xmlns:a16="http://schemas.microsoft.com/office/drawing/2014/main" id="{15909A11-C279-FE4E-871D-1C3D92C6D1F1}"/>
              </a:ext>
            </a:extLst>
          </p:cNvPr>
          <p:cNvGrpSpPr/>
          <p:nvPr/>
        </p:nvGrpSpPr>
        <p:grpSpPr>
          <a:xfrm>
            <a:off x="13809152" y="6482700"/>
            <a:ext cx="808369" cy="293037"/>
            <a:chOff x="0" y="0"/>
            <a:chExt cx="2007941" cy="727886"/>
          </a:xfrm>
        </p:grpSpPr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E1E64594-5A58-644B-88B3-58B743A427F4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49" name="TextBox 25">
              <a:extLst>
                <a:ext uri="{FF2B5EF4-FFF2-40B4-BE49-F238E27FC236}">
                  <a16:creationId xmlns:a16="http://schemas.microsoft.com/office/drawing/2014/main" id="{9FF4BAAA-8FDD-564C-B7D1-83EEFD420066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0" name="TextBox 36">
            <a:extLst>
              <a:ext uri="{FF2B5EF4-FFF2-40B4-BE49-F238E27FC236}">
                <a16:creationId xmlns:a16="http://schemas.microsoft.com/office/drawing/2014/main" id="{329EC5DA-B1D8-2C44-B150-023CC12B6C49}"/>
              </a:ext>
            </a:extLst>
          </p:cNvPr>
          <p:cNvSpPr txBox="1"/>
          <p:nvPr/>
        </p:nvSpPr>
        <p:spPr>
          <a:xfrm>
            <a:off x="10450933" y="6982551"/>
            <a:ext cx="3025209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asummption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)</a:t>
            </a:r>
          </a:p>
        </p:txBody>
      </p:sp>
      <p:sp>
        <p:nvSpPr>
          <p:cNvPr id="151" name="TextBox 35">
            <a:extLst>
              <a:ext uri="{FF2B5EF4-FFF2-40B4-BE49-F238E27FC236}">
                <a16:creationId xmlns:a16="http://schemas.microsoft.com/office/drawing/2014/main" id="{3F56D532-66C4-024D-A9A9-EFDB30B6750A}"/>
              </a:ext>
            </a:extLst>
          </p:cNvPr>
          <p:cNvSpPr txBox="1"/>
          <p:nvPr/>
        </p:nvSpPr>
        <p:spPr>
          <a:xfrm>
            <a:off x="12817095" y="6471196"/>
            <a:ext cx="5737154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4000" dirty="0">
                <a:solidFill>
                  <a:srgbClr val="FF0000"/>
                </a:solidFill>
                <a:latin typeface="Open Sans Bold"/>
              </a:rPr>
              <a:t>$22.898 </a:t>
            </a:r>
          </a:p>
          <a:p>
            <a:pPr algn="ctr">
              <a:lnSpc>
                <a:spcPts val="3194"/>
              </a:lnSpc>
            </a:pPr>
            <a:endParaRPr lang="en-US" sz="40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52" name="TextBox 35">
            <a:extLst>
              <a:ext uri="{FF2B5EF4-FFF2-40B4-BE49-F238E27FC236}">
                <a16:creationId xmlns:a16="http://schemas.microsoft.com/office/drawing/2014/main" id="{ACB7CEEC-8799-4D48-B6C5-592B2BC0259E}"/>
              </a:ext>
            </a:extLst>
          </p:cNvPr>
          <p:cNvSpPr txBox="1"/>
          <p:nvPr/>
        </p:nvSpPr>
        <p:spPr>
          <a:xfrm>
            <a:off x="10362319" y="2767470"/>
            <a:ext cx="4318833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Average Selling Price/car</a:t>
            </a:r>
          </a:p>
        </p:txBody>
      </p:sp>
      <p:sp>
        <p:nvSpPr>
          <p:cNvPr id="153" name="TextBox 35">
            <a:extLst>
              <a:ext uri="{FF2B5EF4-FFF2-40B4-BE49-F238E27FC236}">
                <a16:creationId xmlns:a16="http://schemas.microsoft.com/office/drawing/2014/main" id="{FAABAA79-AD22-B846-A847-48DF5065AEE6}"/>
              </a:ext>
            </a:extLst>
          </p:cNvPr>
          <p:cNvSpPr txBox="1"/>
          <p:nvPr/>
        </p:nvSpPr>
        <p:spPr>
          <a:xfrm>
            <a:off x="12130243" y="6494433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Profit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5573A9-997C-164B-9E8F-C8B46591AC3A}"/>
              </a:ext>
            </a:extLst>
          </p:cNvPr>
          <p:cNvSpPr txBox="1"/>
          <p:nvPr/>
        </p:nvSpPr>
        <p:spPr>
          <a:xfrm>
            <a:off x="9530933" y="6608338"/>
            <a:ext cx="2090333" cy="4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24</a:t>
            </a:r>
          </a:p>
        </p:txBody>
      </p:sp>
      <p:sp>
        <p:nvSpPr>
          <p:cNvPr id="155" name="Freeform 19">
            <a:extLst>
              <a:ext uri="{FF2B5EF4-FFF2-40B4-BE49-F238E27FC236}">
                <a16:creationId xmlns:a16="http://schemas.microsoft.com/office/drawing/2014/main" id="{AE053AC8-30E2-3745-88B8-954D6F62258E}"/>
              </a:ext>
            </a:extLst>
          </p:cNvPr>
          <p:cNvSpPr/>
          <p:nvPr/>
        </p:nvSpPr>
        <p:spPr>
          <a:xfrm>
            <a:off x="752057" y="5414246"/>
            <a:ext cx="570219" cy="528306"/>
          </a:xfrm>
          <a:custGeom>
            <a:avLst/>
            <a:gdLst/>
            <a:ahLst/>
            <a:cxnLst/>
            <a:rect l="l" t="t" r="r" b="b"/>
            <a:pathLst>
              <a:path w="475844" h="475844">
                <a:moveTo>
                  <a:pt x="0" y="0"/>
                </a:moveTo>
                <a:lnTo>
                  <a:pt x="475844" y="0"/>
                </a:lnTo>
                <a:lnTo>
                  <a:pt x="475844" y="475843"/>
                </a:lnTo>
                <a:lnTo>
                  <a:pt x="0" y="47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6" name="TextBox 34">
            <a:extLst>
              <a:ext uri="{FF2B5EF4-FFF2-40B4-BE49-F238E27FC236}">
                <a16:creationId xmlns:a16="http://schemas.microsoft.com/office/drawing/2014/main" id="{2772B20A-9541-484A-AFBE-FD5AD0300A6A}"/>
              </a:ext>
            </a:extLst>
          </p:cNvPr>
          <p:cNvSpPr txBox="1"/>
          <p:nvPr/>
        </p:nvSpPr>
        <p:spPr>
          <a:xfrm>
            <a:off x="1465498" y="5495963"/>
            <a:ext cx="1260288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30 min </a:t>
            </a:r>
          </a:p>
        </p:txBody>
      </p:sp>
      <p:sp>
        <p:nvSpPr>
          <p:cNvPr id="157" name="Freeform 19">
            <a:extLst>
              <a:ext uri="{FF2B5EF4-FFF2-40B4-BE49-F238E27FC236}">
                <a16:creationId xmlns:a16="http://schemas.microsoft.com/office/drawing/2014/main" id="{478B8E35-8B04-C044-BED7-4B30AE18F986}"/>
              </a:ext>
            </a:extLst>
          </p:cNvPr>
          <p:cNvSpPr/>
          <p:nvPr/>
        </p:nvSpPr>
        <p:spPr>
          <a:xfrm>
            <a:off x="10315842" y="5768164"/>
            <a:ext cx="570219" cy="528306"/>
          </a:xfrm>
          <a:custGeom>
            <a:avLst/>
            <a:gdLst/>
            <a:ahLst/>
            <a:cxnLst/>
            <a:rect l="l" t="t" r="r" b="b"/>
            <a:pathLst>
              <a:path w="475844" h="475844">
                <a:moveTo>
                  <a:pt x="0" y="0"/>
                </a:moveTo>
                <a:lnTo>
                  <a:pt x="475844" y="0"/>
                </a:lnTo>
                <a:lnTo>
                  <a:pt x="475844" y="475843"/>
                </a:lnTo>
                <a:lnTo>
                  <a:pt x="0" y="47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8" name="TextBox 34">
            <a:extLst>
              <a:ext uri="{FF2B5EF4-FFF2-40B4-BE49-F238E27FC236}">
                <a16:creationId xmlns:a16="http://schemas.microsoft.com/office/drawing/2014/main" id="{26834C1E-8804-A14E-AE26-BE938F6B60A2}"/>
              </a:ext>
            </a:extLst>
          </p:cNvPr>
          <p:cNvSpPr txBox="1"/>
          <p:nvPr/>
        </p:nvSpPr>
        <p:spPr>
          <a:xfrm>
            <a:off x="11029283" y="5849881"/>
            <a:ext cx="1260288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20 min </a:t>
            </a:r>
          </a:p>
        </p:txBody>
      </p:sp>
      <p:grpSp>
        <p:nvGrpSpPr>
          <p:cNvPr id="159" name="Group 14">
            <a:extLst>
              <a:ext uri="{FF2B5EF4-FFF2-40B4-BE49-F238E27FC236}">
                <a16:creationId xmlns:a16="http://schemas.microsoft.com/office/drawing/2014/main" id="{077F6AED-C1EB-8546-9707-77267A785D5E}"/>
              </a:ext>
            </a:extLst>
          </p:cNvPr>
          <p:cNvGrpSpPr/>
          <p:nvPr/>
        </p:nvGrpSpPr>
        <p:grpSpPr>
          <a:xfrm>
            <a:off x="6710450" y="8156438"/>
            <a:ext cx="4318833" cy="1954767"/>
            <a:chOff x="0" y="0"/>
            <a:chExt cx="2469090" cy="1610839"/>
          </a:xfrm>
        </p:grpSpPr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460CB98F-FE77-E146-ABDA-5E9D01DCDA67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TextBox 16">
              <a:extLst>
                <a:ext uri="{FF2B5EF4-FFF2-40B4-BE49-F238E27FC236}">
                  <a16:creationId xmlns:a16="http://schemas.microsoft.com/office/drawing/2014/main" id="{01D27F68-223E-AB45-BBB0-90A7A3EE0230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2" name="TextBox 35">
            <a:extLst>
              <a:ext uri="{FF2B5EF4-FFF2-40B4-BE49-F238E27FC236}">
                <a16:creationId xmlns:a16="http://schemas.microsoft.com/office/drawing/2014/main" id="{276C24AA-DEBF-EB43-BCFC-FFAA77075154}"/>
              </a:ext>
            </a:extLst>
          </p:cNvPr>
          <p:cNvSpPr txBox="1"/>
          <p:nvPr/>
        </p:nvSpPr>
        <p:spPr>
          <a:xfrm>
            <a:off x="6850008" y="8182380"/>
            <a:ext cx="3979377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Profit Increased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63" name="TextBox 35">
            <a:extLst>
              <a:ext uri="{FF2B5EF4-FFF2-40B4-BE49-F238E27FC236}">
                <a16:creationId xmlns:a16="http://schemas.microsoft.com/office/drawing/2014/main" id="{3B77B00B-157D-5B4C-8246-824BCD4DBC1D}"/>
              </a:ext>
            </a:extLst>
          </p:cNvPr>
          <p:cNvSpPr txBox="1"/>
          <p:nvPr/>
        </p:nvSpPr>
        <p:spPr>
          <a:xfrm>
            <a:off x="8044561" y="8819332"/>
            <a:ext cx="2743274" cy="124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3600" dirty="0">
                <a:solidFill>
                  <a:srgbClr val="00B050"/>
                </a:solidFill>
                <a:latin typeface="Open Sans Bold"/>
              </a:rPr>
              <a:t>31%</a:t>
            </a:r>
          </a:p>
          <a:p>
            <a:pPr algn="ctr">
              <a:lnSpc>
                <a:spcPts val="3194"/>
              </a:lnSpc>
            </a:pPr>
            <a:endParaRPr lang="en-US" sz="3600" dirty="0">
              <a:solidFill>
                <a:srgbClr val="00B05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3600" dirty="0">
                <a:solidFill>
                  <a:srgbClr val="00B050"/>
                </a:solidFill>
                <a:latin typeface="Open Sans Bold"/>
              </a:rPr>
              <a:t> </a:t>
            </a:r>
          </a:p>
        </p:txBody>
      </p:sp>
      <p:sp>
        <p:nvSpPr>
          <p:cNvPr id="164" name="Freeform 41">
            <a:extLst>
              <a:ext uri="{FF2B5EF4-FFF2-40B4-BE49-F238E27FC236}">
                <a16:creationId xmlns:a16="http://schemas.microsoft.com/office/drawing/2014/main" id="{9C0CF024-0764-A942-A658-C1CF55B67CC3}"/>
              </a:ext>
            </a:extLst>
          </p:cNvPr>
          <p:cNvSpPr/>
          <p:nvPr/>
        </p:nvSpPr>
        <p:spPr>
          <a:xfrm rot="10800000">
            <a:off x="9162668" y="8651265"/>
            <a:ext cx="555729" cy="52704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rgbClr val="00B050"/>
          </a:solidFill>
        </p:spPr>
      </p:sp>
      <p:sp>
        <p:nvSpPr>
          <p:cNvPr id="165" name="TextBox 35">
            <a:extLst>
              <a:ext uri="{FF2B5EF4-FFF2-40B4-BE49-F238E27FC236}">
                <a16:creationId xmlns:a16="http://schemas.microsoft.com/office/drawing/2014/main" id="{46CB7678-1AA8-7140-BDEF-43C35B737F8E}"/>
              </a:ext>
            </a:extLst>
          </p:cNvPr>
          <p:cNvSpPr txBox="1"/>
          <p:nvPr/>
        </p:nvSpPr>
        <p:spPr>
          <a:xfrm>
            <a:off x="6808458" y="9547367"/>
            <a:ext cx="3979377" cy="837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Increased $5.441</a:t>
            </a:r>
          </a:p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66FC675-99DC-45DB-29C5-F3697DDA07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9453219"/>
                  </p:ext>
                </p:extLst>
              </p:nvPr>
            </p:nvGraphicFramePr>
            <p:xfrm>
              <a:off x="16450853" y="8806204"/>
              <a:ext cx="2428280" cy="1608444"/>
            </p:xfrm>
            <a:graphic>
              <a:graphicData uri="http://schemas.microsoft.com/office/powerpoint/2016/slidezoom">
                <pslz:sldZm>
                  <pslz:sldZmObj sldId="258" cId="0">
                    <pslz:zmPr id="{4C446593-34B6-224B-9B3B-06A6EECE5EB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8280" cy="160844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66FC675-99DC-45DB-29C5-F3697DDA07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50853" y="8806204"/>
                <a:ext cx="2428280" cy="160844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A0C33D3-B54B-A2DA-1BA9-80B3BCA1FE6C}"/>
              </a:ext>
            </a:extLst>
          </p:cNvPr>
          <p:cNvSpPr txBox="1"/>
          <p:nvPr/>
        </p:nvSpPr>
        <p:spPr>
          <a:xfrm>
            <a:off x="-1051830" y="1753593"/>
            <a:ext cx="97105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1800" dirty="0">
                <a:solidFill>
                  <a:srgbClr val="000000"/>
                </a:solidFill>
                <a:latin typeface="Open Sans Bold"/>
              </a:rPr>
              <a:t>Before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A4BCA-CA68-3710-8808-1EF2E77A088A}"/>
              </a:ext>
            </a:extLst>
          </p:cNvPr>
          <p:cNvSpPr txBox="1"/>
          <p:nvPr/>
        </p:nvSpPr>
        <p:spPr>
          <a:xfrm>
            <a:off x="8599448" y="1675037"/>
            <a:ext cx="9988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1800" dirty="0">
                <a:solidFill>
                  <a:srgbClr val="000000"/>
                </a:solidFill>
                <a:latin typeface="Open Sans Bold"/>
              </a:rPr>
              <a:t>After Model</a:t>
            </a:r>
          </a:p>
        </p:txBody>
      </p:sp>
    </p:spTree>
    <p:extLst>
      <p:ext uri="{BB962C8B-B14F-4D97-AF65-F5344CB8AC3E}">
        <p14:creationId xmlns:p14="http://schemas.microsoft.com/office/powerpoint/2010/main" val="95999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6756" y="10"/>
            <a:ext cx="6091250" cy="4061140"/>
          </a:xfrm>
          <a:custGeom>
            <a:avLst/>
            <a:gdLst/>
            <a:ahLst/>
            <a:cxnLst/>
            <a:rect l="l" t="t" r="r" b="b"/>
            <a:pathLst>
              <a:path w="6091250" h="4061140">
                <a:moveTo>
                  <a:pt x="0" y="0"/>
                </a:moveTo>
                <a:lnTo>
                  <a:pt x="6091250" y="0"/>
                </a:lnTo>
                <a:lnTo>
                  <a:pt x="6091250" y="4061140"/>
                </a:lnTo>
                <a:lnTo>
                  <a:pt x="0" y="406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6285" y="3491312"/>
            <a:ext cx="2632978" cy="2402592"/>
          </a:xfrm>
          <a:custGeom>
            <a:avLst/>
            <a:gdLst/>
            <a:ahLst/>
            <a:cxnLst/>
            <a:rect l="l" t="t" r="r" b="b"/>
            <a:pathLst>
              <a:path w="2632978" h="2402592">
                <a:moveTo>
                  <a:pt x="0" y="0"/>
                </a:moveTo>
                <a:lnTo>
                  <a:pt x="2632978" y="0"/>
                </a:lnTo>
                <a:lnTo>
                  <a:pt x="2632978" y="2402592"/>
                </a:lnTo>
                <a:lnTo>
                  <a:pt x="0" y="240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6567873" y="6113525"/>
            <a:ext cx="5152255" cy="64770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/>
                </a:solidFill>
                <a:latin typeface="Roboto Bold"/>
              </a:rPr>
              <a:t>Recommen</a:t>
            </a:r>
            <a:r>
              <a:rPr lang="en-US" sz="4200" dirty="0">
                <a:solidFill>
                  <a:srgbClr val="212D74"/>
                </a:solidFill>
                <a:latin typeface="Roboto Bold"/>
              </a:rPr>
              <a:t>dations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15471031" y="8148003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B5C6E-01B0-62A6-86D2-B99BB71C6DF4}"/>
              </a:ext>
            </a:extLst>
          </p:cNvPr>
          <p:cNvSpPr txBox="1"/>
          <p:nvPr/>
        </p:nvSpPr>
        <p:spPr>
          <a:xfrm rot="443417">
            <a:off x="6317992" y="4652323"/>
            <a:ext cx="7762543" cy="49741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479"/>
              </a:lnSpc>
            </a:pPr>
            <a:endParaRPr lang="en-US" sz="3199" dirty="0">
              <a:solidFill>
                <a:srgbClr val="FFFFFF">
                  <a:alpha val="49804"/>
                </a:srgbClr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854A0-751B-A112-36C0-60007C0F1379}"/>
              </a:ext>
            </a:extLst>
          </p:cNvPr>
          <p:cNvSpPr txBox="1"/>
          <p:nvPr/>
        </p:nvSpPr>
        <p:spPr>
          <a:xfrm>
            <a:off x="9779000" y="90678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7BE16E-6AFB-DCFF-AA07-8C08E1B16A5D}"/>
              </a:ext>
            </a:extLst>
          </p:cNvPr>
          <p:cNvGrpSpPr/>
          <p:nvPr/>
        </p:nvGrpSpPr>
        <p:grpSpPr>
          <a:xfrm>
            <a:off x="6300332" y="2124891"/>
            <a:ext cx="10930926" cy="7533169"/>
            <a:chOff x="2413039" y="348690"/>
            <a:chExt cx="10769990" cy="1086742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50ADFAC-87B9-8F67-9816-3F0770B5D2C5}"/>
                </a:ext>
              </a:extLst>
            </p:cNvPr>
            <p:cNvSpPr/>
            <p:nvPr/>
          </p:nvSpPr>
          <p:spPr>
            <a:xfrm>
              <a:off x="2413039" y="348690"/>
              <a:ext cx="10769990" cy="10867424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399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-981885" y="1028700"/>
            <a:ext cx="6676263" cy="9781706"/>
          </a:xfrm>
          <a:custGeom>
            <a:avLst/>
            <a:gdLst/>
            <a:ahLst/>
            <a:cxnLst/>
            <a:rect l="l" t="t" r="r" b="b"/>
            <a:pathLst>
              <a:path w="6676263" h="9781706">
                <a:moveTo>
                  <a:pt x="0" y="0"/>
                </a:moveTo>
                <a:lnTo>
                  <a:pt x="6676263" y="0"/>
                </a:lnTo>
                <a:lnTo>
                  <a:pt x="6676263" y="9781706"/>
                </a:lnTo>
                <a:lnTo>
                  <a:pt x="0" y="9781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30" r="-943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7217" y="2447716"/>
            <a:ext cx="95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691390" y="2124891"/>
            <a:ext cx="10148810" cy="646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06"/>
              </a:lnSpc>
            </a:pPr>
            <a:endParaRPr sz="2800" dirty="0"/>
          </a:p>
          <a:p>
            <a:pPr algn="just">
              <a:lnSpc>
                <a:spcPts val="3906"/>
              </a:lnSpc>
            </a:pP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602502" lvl="1" indent="-301251" algn="just">
              <a:lnSpc>
                <a:spcPts val="3906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Berfokus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harga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yaitu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BMW, Mobil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odometer yang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rendah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rating 3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atas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keluaran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bawah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01251" lvl="1" algn="just">
              <a:lnSpc>
                <a:spcPts val="3906"/>
              </a:lnSpc>
            </a:pPr>
            <a:endParaRPr lang="en-US" sz="2800" b="1" dirty="0">
              <a:solidFill>
                <a:srgbClr val="FCFD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2502" lvl="1" indent="-301251" algn="just">
              <a:lnSpc>
                <a:spcPts val="3906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Berfokus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peminat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volume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penjualan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yaitu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brand (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Ford,Chevrolet,Nisan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transmisi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Otomatis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type body sedan dan </a:t>
            </a:r>
            <a:r>
              <a:rPr lang="en-US" sz="2800" b="1" dirty="0" err="1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suv</a:t>
            </a:r>
            <a:r>
              <a:rPr lang="en-US" sz="2800" b="1" dirty="0">
                <a:solidFill>
                  <a:srgbClr val="FCFD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28041" y="-155127"/>
            <a:ext cx="2664569" cy="2019669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B733892B-C7FB-C30D-D158-1A7D1B841CC5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97E27CE6-5901-D75A-DF2C-DCFD9ED6E70D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56F3140-AE27-5CBF-FC3B-DBB2EA5B6503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Recommendations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-333421"/>
            <a:ext cx="9855808" cy="10782300"/>
            <a:chOff x="0" y="0"/>
            <a:chExt cx="1219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399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419600" y="495300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9A7D9FB-6794-1C5A-C7FB-FE5EBDFA4A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0536162"/>
                  </p:ext>
                </p:extLst>
              </p:nvPr>
            </p:nvGraphicFramePr>
            <p:xfrm>
              <a:off x="15849600" y="8267700"/>
              <a:ext cx="3292943" cy="2181179"/>
            </p:xfrm>
            <a:graphic>
              <a:graphicData uri="http://schemas.microsoft.com/office/powerpoint/2016/slidezoom">
                <pslz:sldZm>
                  <pslz:sldZmObj sldId="258" cId="0">
                    <pslz:zmPr id="{8DEA888F-9A82-E84B-B944-F81859C78360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2943" cy="21811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A7D9FB-6794-1C5A-C7FB-FE5EBDFA4A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49600" y="8267700"/>
                <a:ext cx="3292943" cy="21811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5474957" y="8218300"/>
            <a:ext cx="3576538" cy="2260233"/>
          </a:xfrm>
          <a:custGeom>
            <a:avLst/>
            <a:gdLst/>
            <a:ahLst/>
            <a:cxnLst/>
            <a:rect l="l" t="t" r="r" b="b"/>
            <a:pathLst>
              <a:path w="3576538" h="2260233">
                <a:moveTo>
                  <a:pt x="0" y="0"/>
                </a:moveTo>
                <a:lnTo>
                  <a:pt x="3576538" y="0"/>
                </a:lnTo>
                <a:lnTo>
                  <a:pt x="3576538" y="2260233"/>
                </a:lnTo>
                <a:lnTo>
                  <a:pt x="0" y="226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66"/>
            </a:stretch>
          </a:blipFill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0C3544E-B8A6-8764-D608-C0DB18DE13CD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77295C3-DC10-F650-FB7F-96022D7EB808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0662BF-E8F3-57B9-680B-ECDB90E9B924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Background</a:t>
              </a:r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2D1A3E65-BA92-B0F7-C288-9B112451E6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168960"/>
                  </p:ext>
                </p:extLst>
              </p:nvPr>
            </p:nvGraphicFramePr>
            <p:xfrm>
              <a:off x="907542" y="1431524"/>
              <a:ext cx="4572000" cy="2571750"/>
            </p:xfrm>
            <a:graphic>
              <a:graphicData uri="http://schemas.microsoft.com/office/powerpoint/2016/slidezoom">
                <pslz:sldZm>
                  <pslz:sldZmObj sldId="291" cId="0">
                    <pslz:zmPr id="{305F66DF-A07C-6F40-87AD-01AE1FAD8EA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1A3E65-BA92-B0F7-C288-9B112451E6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542" y="1431524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1C82E29-27AD-930D-DA3B-0397E57F5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43023"/>
                  </p:ext>
                </p:extLst>
              </p:nvPr>
            </p:nvGraphicFramePr>
            <p:xfrm>
              <a:off x="6629400" y="1333501"/>
              <a:ext cx="4572000" cy="2571750"/>
            </p:xfrm>
            <a:graphic>
              <a:graphicData uri="http://schemas.microsoft.com/office/powerpoint/2016/slidezoom">
                <pslz:sldZm>
                  <pslz:sldZmObj sldId="292" cId="0">
                    <pslz:zmPr id="{353A95ED-A8A5-7148-B40C-F6FF3CB4528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1C82E29-27AD-930D-DA3B-0397E57F5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9400" y="1333501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3DC42CC-E536-26A8-7782-4387611AEC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431868"/>
                  </p:ext>
                </p:extLst>
              </p:nvPr>
            </p:nvGraphicFramePr>
            <p:xfrm>
              <a:off x="12063504" y="1333501"/>
              <a:ext cx="4572000" cy="2571750"/>
            </p:xfrm>
            <a:graphic>
              <a:graphicData uri="http://schemas.microsoft.com/office/powerpoint/2016/slidezoom">
                <pslz:sldZm>
                  <pslz:sldZmObj sldId="262" cId="0">
                    <pslz:zmPr id="{E135776A-3784-B74F-B601-F5D2DB99C0A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3DC42CC-E536-26A8-7782-4387611AEC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63504" y="1333501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1D17F740-1916-A8A5-2EAE-E871E5F401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543048"/>
                  </p:ext>
                </p:extLst>
              </p:nvPr>
            </p:nvGraphicFramePr>
            <p:xfrm>
              <a:off x="907542" y="4609521"/>
              <a:ext cx="4572000" cy="2571750"/>
            </p:xfrm>
            <a:graphic>
              <a:graphicData uri="http://schemas.microsoft.com/office/powerpoint/2016/slidezoom">
                <pslz:sldZm>
                  <pslz:sldZmObj sldId="305" cId="0">
                    <pslz:zmPr id="{6DA37BED-1FD9-A044-94B5-C87A997B05E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D17F740-1916-A8A5-2EAE-E871E5F40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542" y="4609521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E508BD72-5873-69FB-68E1-751AB77DA1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9083298"/>
                  </p:ext>
                </p:extLst>
              </p:nvPr>
            </p:nvGraphicFramePr>
            <p:xfrm>
              <a:off x="6629400" y="4516590"/>
              <a:ext cx="4572000" cy="2571750"/>
            </p:xfrm>
            <a:graphic>
              <a:graphicData uri="http://schemas.microsoft.com/office/powerpoint/2016/slidezoom">
                <pslz:sldZm>
                  <pslz:sldZmObj sldId="263" cId="0">
                    <pslz:zmPr id="{F0466248-C4DC-734E-9B71-941F2997276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508BD72-5873-69FB-68E1-751AB77DA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29400" y="4516590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0D9A5A9-62A7-715E-7360-1409D3EBF3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0456550"/>
                  </p:ext>
                </p:extLst>
              </p:nvPr>
            </p:nvGraphicFramePr>
            <p:xfrm>
              <a:off x="12063504" y="4516590"/>
              <a:ext cx="4572000" cy="2571750"/>
            </p:xfrm>
            <a:graphic>
              <a:graphicData uri="http://schemas.microsoft.com/office/powerpoint/2016/slidezoom">
                <pslz:sldZm>
                  <pslz:sldZmObj sldId="296" cId="0">
                    <pslz:zmPr id="{A506FB7B-3F57-9A4C-9577-45DCA39F17A8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Slide Zoom 2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0D9A5A9-62A7-715E-7360-1409D3EBF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63504" y="4516590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2AAA1C28-6B65-06E7-D74C-DE281A9CA0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4667303"/>
                  </p:ext>
                </p:extLst>
              </p:nvPr>
            </p:nvGraphicFramePr>
            <p:xfrm>
              <a:off x="907542" y="7636276"/>
              <a:ext cx="4572000" cy="2571750"/>
            </p:xfrm>
            <a:graphic>
              <a:graphicData uri="http://schemas.microsoft.com/office/powerpoint/2016/slidezoom">
                <pslz:sldZm>
                  <pslz:sldZmObj sldId="297" cId="0">
                    <pslz:zmPr id="{FAC80FFA-9E67-6147-B586-EFE244D4B5C9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Slide Zoom 2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AAA1C28-6B65-06E7-D74C-DE281A9CA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542" y="7636276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FE44C8F3-A878-D7C3-7D10-28B48524FD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7342926"/>
                  </p:ext>
                </p:extLst>
              </p:nvPr>
            </p:nvGraphicFramePr>
            <p:xfrm>
              <a:off x="6629400" y="7636276"/>
              <a:ext cx="4572000" cy="2571750"/>
            </p:xfrm>
            <a:graphic>
              <a:graphicData uri="http://schemas.microsoft.com/office/powerpoint/2016/slidezoom">
                <pslz:sldZm>
                  <pslz:sldZmObj sldId="298" cId="0">
                    <pslz:zmPr id="{D1FF4AB8-5DF1-D248-AA99-44D7E568F3F3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E44C8F3-A878-D7C3-7D10-28B48524F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9400" y="7636276"/>
                <a:ext cx="4572000" cy="257175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31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15471031" y="8148003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5"/>
          <p:cNvSpPr/>
          <p:nvPr/>
        </p:nvSpPr>
        <p:spPr>
          <a:xfrm>
            <a:off x="11125200" y="-674275"/>
            <a:ext cx="7416338" cy="4273665"/>
          </a:xfrm>
          <a:custGeom>
            <a:avLst/>
            <a:gdLst/>
            <a:ahLst/>
            <a:cxnLst/>
            <a:rect l="l" t="t" r="r" b="b"/>
            <a:pathLst>
              <a:path w="8357133" h="4815798" extrusionOk="0">
                <a:moveTo>
                  <a:pt x="0" y="0"/>
                </a:moveTo>
                <a:lnTo>
                  <a:pt x="8357133" y="0"/>
                </a:lnTo>
                <a:lnTo>
                  <a:pt x="8357133" y="4815798"/>
                </a:lnTo>
                <a:lnTo>
                  <a:pt x="0" y="4815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1" name="Google Shape;161;p5"/>
          <p:cNvGrpSpPr/>
          <p:nvPr/>
        </p:nvGrpSpPr>
        <p:grpSpPr>
          <a:xfrm>
            <a:off x="791478" y="5293681"/>
            <a:ext cx="13893202" cy="4663603"/>
            <a:chOff x="0" y="-38100"/>
            <a:chExt cx="4278077" cy="117131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0"/>
              <a:ext cx="4278077" cy="1133212"/>
            </a:xfrm>
            <a:custGeom>
              <a:avLst/>
              <a:gdLst/>
              <a:ahLst/>
              <a:cxnLst/>
              <a:rect l="l" t="t" r="r" b="b"/>
              <a:pathLst>
                <a:path w="4278077" h="1133212" extrusionOk="0">
                  <a:moveTo>
                    <a:pt x="24308" y="0"/>
                  </a:moveTo>
                  <a:lnTo>
                    <a:pt x="4253769" y="0"/>
                  </a:lnTo>
                  <a:cubicBezTo>
                    <a:pt x="4260216" y="0"/>
                    <a:pt x="4266399" y="2561"/>
                    <a:pt x="4270958" y="7120"/>
                  </a:cubicBezTo>
                  <a:cubicBezTo>
                    <a:pt x="4275516" y="11678"/>
                    <a:pt x="4278077" y="17861"/>
                    <a:pt x="4278077" y="24308"/>
                  </a:cubicBezTo>
                  <a:lnTo>
                    <a:pt x="4278077" y="1108904"/>
                  </a:lnTo>
                  <a:cubicBezTo>
                    <a:pt x="4278077" y="1115351"/>
                    <a:pt x="4275516" y="1121533"/>
                    <a:pt x="4270958" y="1126092"/>
                  </a:cubicBezTo>
                  <a:cubicBezTo>
                    <a:pt x="4266399" y="1130651"/>
                    <a:pt x="4260216" y="1133212"/>
                    <a:pt x="4253769" y="1133212"/>
                  </a:cubicBezTo>
                  <a:lnTo>
                    <a:pt x="24308" y="1133212"/>
                  </a:lnTo>
                  <a:cubicBezTo>
                    <a:pt x="17861" y="1133212"/>
                    <a:pt x="11678" y="1130651"/>
                    <a:pt x="7120" y="1126092"/>
                  </a:cubicBezTo>
                  <a:cubicBezTo>
                    <a:pt x="2561" y="1121533"/>
                    <a:pt x="0" y="1115351"/>
                    <a:pt x="0" y="1108904"/>
                  </a:cubicBezTo>
                  <a:lnTo>
                    <a:pt x="0" y="24308"/>
                  </a:lnTo>
                  <a:cubicBezTo>
                    <a:pt x="0" y="17861"/>
                    <a:pt x="2561" y="11678"/>
                    <a:pt x="7120" y="7120"/>
                  </a:cubicBezTo>
                  <a:cubicBezTo>
                    <a:pt x="11678" y="2561"/>
                    <a:pt x="17861" y="0"/>
                    <a:pt x="24308" y="0"/>
                  </a:cubicBezTo>
                  <a:close/>
                </a:path>
              </a:pathLst>
            </a:custGeom>
            <a:solidFill>
              <a:srgbClr val="EA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-38100"/>
              <a:ext cx="4278077" cy="1171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13831085" y="3268267"/>
            <a:ext cx="3732302" cy="3046728"/>
            <a:chOff x="10849049" y="5598699"/>
            <a:chExt cx="2874836" cy="2346767"/>
          </a:xfrm>
        </p:grpSpPr>
        <p:sp>
          <p:nvSpPr>
            <p:cNvPr id="159" name="Google Shape;159;p5"/>
            <p:cNvSpPr/>
            <p:nvPr/>
          </p:nvSpPr>
          <p:spPr>
            <a:xfrm rot="781135">
              <a:off x="11021989" y="5860110"/>
              <a:ext cx="2528956" cy="1823945"/>
            </a:xfrm>
            <a:custGeom>
              <a:avLst/>
              <a:gdLst/>
              <a:ahLst/>
              <a:cxnLst/>
              <a:rect l="l" t="t" r="r" b="b"/>
              <a:pathLst>
                <a:path w="1741835" h="1488035" extrusionOk="0">
                  <a:moveTo>
                    <a:pt x="0" y="0"/>
                  </a:moveTo>
                  <a:lnTo>
                    <a:pt x="1741835" y="0"/>
                  </a:lnTo>
                  <a:lnTo>
                    <a:pt x="1741835" y="1488034"/>
                  </a:lnTo>
                  <a:lnTo>
                    <a:pt x="0" y="14880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11296155" y="6309801"/>
              <a:ext cx="2043355" cy="924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 solve :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Hire Data Scientist</a:t>
              </a:r>
              <a:endParaRPr dirty="0"/>
            </a:p>
          </p:txBody>
        </p:sp>
      </p:grpSp>
      <p:sp>
        <p:nvSpPr>
          <p:cNvPr id="164" name="Google Shape;164;p5"/>
          <p:cNvSpPr txBox="1"/>
          <p:nvPr/>
        </p:nvSpPr>
        <p:spPr>
          <a:xfrm>
            <a:off x="951094" y="5479330"/>
            <a:ext cx="13153122" cy="434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7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A3990"/>
                </a:solidFill>
                <a:latin typeface=""/>
                <a:ea typeface="Ubuntu"/>
                <a:cs typeface="Ubuntu"/>
                <a:sym typeface="Ubuntu"/>
              </a:rPr>
              <a:t>Company Problem</a:t>
            </a:r>
            <a:endParaRPr lang="en-US" sz="3000" b="1" dirty="0">
              <a:latin typeface=""/>
              <a:ea typeface="Ubuntu"/>
              <a:cs typeface="Ubuntu"/>
              <a:sym typeface="Ubuntu"/>
            </a:endParaRPr>
          </a:p>
          <a:p>
            <a:pPr marL="457200" marR="0" lvl="0" indent="-457200" algn="just" rtl="0">
              <a:lnSpc>
                <a:spcPct val="157468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"/>
              </a:rPr>
              <a:t>Perusahaan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Ingin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meningkatkan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profit dan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penjualan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mobil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karena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kondisi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saat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ini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belum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optimal.</a:t>
            </a:r>
          </a:p>
          <a:p>
            <a:pPr marL="457200" marR="0" lvl="0" indent="-457200" algn="just" rtl="0">
              <a:lnSpc>
                <a:spcPct val="157468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"/>
              </a:rPr>
              <a:t>Profit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belum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optimal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dikarenakan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proses appraisal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mobil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belum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efisien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biaya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dan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waktu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, juga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harga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belum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objektif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bagi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penjual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dan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pembeli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yang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berdampak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pada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keuntungan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"/>
              </a:rPr>
              <a:t>perusahaan</a:t>
            </a:r>
            <a:r>
              <a:rPr lang="en-US" sz="3000" dirty="0">
                <a:solidFill>
                  <a:srgbClr val="000000"/>
                </a:solidFill>
                <a:latin typeface=""/>
              </a:rPr>
              <a:t>.</a:t>
            </a:r>
          </a:p>
        </p:txBody>
      </p:sp>
      <p:grpSp>
        <p:nvGrpSpPr>
          <p:cNvPr id="165" name="Google Shape;165;p5"/>
          <p:cNvGrpSpPr/>
          <p:nvPr/>
        </p:nvGrpSpPr>
        <p:grpSpPr>
          <a:xfrm>
            <a:off x="794346" y="1283157"/>
            <a:ext cx="8349654" cy="3684541"/>
            <a:chOff x="2279511" y="3703188"/>
            <a:chExt cx="7791593" cy="3185504"/>
          </a:xfrm>
        </p:grpSpPr>
        <p:grpSp>
          <p:nvGrpSpPr>
            <p:cNvPr id="166" name="Google Shape;166;p5"/>
            <p:cNvGrpSpPr/>
            <p:nvPr/>
          </p:nvGrpSpPr>
          <p:grpSpPr>
            <a:xfrm>
              <a:off x="2279511" y="3780522"/>
              <a:ext cx="7696199" cy="3108170"/>
              <a:chOff x="0" y="-38100"/>
              <a:chExt cx="4278077" cy="698022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0" y="0"/>
                <a:ext cx="4278077" cy="659922"/>
              </a:xfrm>
              <a:custGeom>
                <a:avLst/>
                <a:gdLst/>
                <a:ahLst/>
                <a:cxnLst/>
                <a:rect l="l" t="t" r="r" b="b"/>
                <a:pathLst>
                  <a:path w="4278077" h="659922" extrusionOk="0">
                    <a:moveTo>
                      <a:pt x="24308" y="0"/>
                    </a:moveTo>
                    <a:lnTo>
                      <a:pt x="4253769" y="0"/>
                    </a:lnTo>
                    <a:cubicBezTo>
                      <a:pt x="4260216" y="0"/>
                      <a:pt x="4266399" y="2561"/>
                      <a:pt x="4270958" y="7120"/>
                    </a:cubicBezTo>
                    <a:cubicBezTo>
                      <a:pt x="4275516" y="11678"/>
                      <a:pt x="4278077" y="17861"/>
                      <a:pt x="4278077" y="24308"/>
                    </a:cubicBezTo>
                    <a:lnTo>
                      <a:pt x="4278077" y="635614"/>
                    </a:lnTo>
                    <a:cubicBezTo>
                      <a:pt x="4278077" y="649039"/>
                      <a:pt x="4267194" y="659922"/>
                      <a:pt x="4253769" y="659922"/>
                    </a:cubicBezTo>
                    <a:lnTo>
                      <a:pt x="24308" y="659922"/>
                    </a:lnTo>
                    <a:cubicBezTo>
                      <a:pt x="17861" y="659922"/>
                      <a:pt x="11678" y="657361"/>
                      <a:pt x="7120" y="652802"/>
                    </a:cubicBezTo>
                    <a:cubicBezTo>
                      <a:pt x="2561" y="648243"/>
                      <a:pt x="0" y="642061"/>
                      <a:pt x="0" y="635614"/>
                    </a:cubicBezTo>
                    <a:lnTo>
                      <a:pt x="0" y="24308"/>
                    </a:lnTo>
                    <a:cubicBezTo>
                      <a:pt x="0" y="17861"/>
                      <a:pt x="2561" y="11678"/>
                      <a:pt x="7120" y="7120"/>
                    </a:cubicBezTo>
                    <a:cubicBezTo>
                      <a:pt x="11678" y="2561"/>
                      <a:pt x="17861" y="0"/>
                      <a:pt x="24308" y="0"/>
                    </a:cubicBezTo>
                    <a:close/>
                  </a:path>
                </a:pathLst>
              </a:custGeom>
              <a:solidFill>
                <a:srgbClr val="4E59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 txBox="1"/>
              <p:nvPr/>
            </p:nvSpPr>
            <p:spPr>
              <a:xfrm>
                <a:off x="0" y="-38100"/>
                <a:ext cx="4278077" cy="698022"/>
              </a:xfrm>
              <a:prstGeom prst="rect">
                <a:avLst/>
              </a:prstGeom>
              <a:solidFill>
                <a:srgbClr val="4E599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2374905" y="3703188"/>
              <a:ext cx="7696199" cy="3108170"/>
              <a:chOff x="0" y="-38100"/>
              <a:chExt cx="4278077" cy="698022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0" y="0"/>
                <a:ext cx="4278077" cy="659922"/>
              </a:xfrm>
              <a:custGeom>
                <a:avLst/>
                <a:gdLst/>
                <a:ahLst/>
                <a:cxnLst/>
                <a:rect l="l" t="t" r="r" b="b"/>
                <a:pathLst>
                  <a:path w="4278077" h="659922" extrusionOk="0">
                    <a:moveTo>
                      <a:pt x="24308" y="0"/>
                    </a:moveTo>
                    <a:lnTo>
                      <a:pt x="4253769" y="0"/>
                    </a:lnTo>
                    <a:cubicBezTo>
                      <a:pt x="4260216" y="0"/>
                      <a:pt x="4266399" y="2561"/>
                      <a:pt x="4270958" y="7120"/>
                    </a:cubicBezTo>
                    <a:cubicBezTo>
                      <a:pt x="4275516" y="11678"/>
                      <a:pt x="4278077" y="17861"/>
                      <a:pt x="4278077" y="24308"/>
                    </a:cubicBezTo>
                    <a:lnTo>
                      <a:pt x="4278077" y="635614"/>
                    </a:lnTo>
                    <a:cubicBezTo>
                      <a:pt x="4278077" y="649039"/>
                      <a:pt x="4267194" y="659922"/>
                      <a:pt x="4253769" y="659922"/>
                    </a:cubicBezTo>
                    <a:lnTo>
                      <a:pt x="24308" y="659922"/>
                    </a:lnTo>
                    <a:cubicBezTo>
                      <a:pt x="17861" y="659922"/>
                      <a:pt x="11678" y="657361"/>
                      <a:pt x="7120" y="652802"/>
                    </a:cubicBezTo>
                    <a:cubicBezTo>
                      <a:pt x="2561" y="648243"/>
                      <a:pt x="0" y="642061"/>
                      <a:pt x="0" y="635614"/>
                    </a:cubicBezTo>
                    <a:lnTo>
                      <a:pt x="0" y="24308"/>
                    </a:lnTo>
                    <a:cubicBezTo>
                      <a:pt x="0" y="17861"/>
                      <a:pt x="2561" y="11678"/>
                      <a:pt x="7120" y="7120"/>
                    </a:cubicBezTo>
                    <a:cubicBezTo>
                      <a:pt x="11678" y="2561"/>
                      <a:pt x="17861" y="0"/>
                      <a:pt x="24308" y="0"/>
                    </a:cubicBezTo>
                    <a:close/>
                  </a:path>
                </a:pathLst>
              </a:custGeom>
              <a:solidFill>
                <a:srgbClr val="727D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0" y="-38100"/>
                <a:ext cx="4278077" cy="698022"/>
              </a:xfrm>
              <a:prstGeom prst="rect">
                <a:avLst/>
              </a:prstGeom>
              <a:solidFill>
                <a:srgbClr val="727DB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5"/>
            <p:cNvSpPr txBox="1"/>
            <p:nvPr/>
          </p:nvSpPr>
          <p:spPr>
            <a:xfrm>
              <a:off x="2578116" y="4001318"/>
              <a:ext cx="7289776" cy="2497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574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PT Outlier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Triasa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Otomotive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b="1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(PT OTO)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adalah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sebuah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perusahaan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lelang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mobil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yang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menggelar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lelang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mobil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bekas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setiap</a:t>
              </a:r>
              <a:r>
                <a:rPr lang="en-US" sz="3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sz="3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bulannya</a:t>
              </a:r>
              <a:endParaRPr sz="3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A42801B-0901-BC55-3500-C6D5079E7078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C32B83-C498-42BD-56DA-A5F3037C9023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6299C5-60F6-7144-BDBA-2F608715C05A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About the Company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21126503" y="3980370"/>
            <a:ext cx="1426256" cy="1409320"/>
          </a:xfrm>
          <a:custGeom>
            <a:avLst/>
            <a:gdLst/>
            <a:ahLst/>
            <a:cxnLst/>
            <a:rect l="l" t="t" r="r" b="b"/>
            <a:pathLst>
              <a:path w="1426256" h="1409320" extrusionOk="0">
                <a:moveTo>
                  <a:pt x="0" y="0"/>
                </a:moveTo>
                <a:lnTo>
                  <a:pt x="1426256" y="0"/>
                </a:lnTo>
                <a:lnTo>
                  <a:pt x="1426256" y="1409319"/>
                </a:lnTo>
                <a:lnTo>
                  <a:pt x="0" y="140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1" name="Google Shape;181;p6"/>
          <p:cNvGrpSpPr/>
          <p:nvPr/>
        </p:nvGrpSpPr>
        <p:grpSpPr>
          <a:xfrm>
            <a:off x="18908709" y="6745075"/>
            <a:ext cx="2957240" cy="1385991"/>
            <a:chOff x="15216183" y="6111348"/>
            <a:chExt cx="2326721" cy="1090481"/>
          </a:xfrm>
        </p:grpSpPr>
        <p:sp>
          <p:nvSpPr>
            <p:cNvPr id="182" name="Google Shape;182;p6"/>
            <p:cNvSpPr/>
            <p:nvPr/>
          </p:nvSpPr>
          <p:spPr>
            <a:xfrm>
              <a:off x="15216183" y="6111348"/>
              <a:ext cx="1098721" cy="1090481"/>
            </a:xfrm>
            <a:custGeom>
              <a:avLst/>
              <a:gdLst/>
              <a:ahLst/>
              <a:cxnLst/>
              <a:rect l="l" t="t" r="r" b="b"/>
              <a:pathLst>
                <a:path w="1098721" h="1090481" extrusionOk="0">
                  <a:moveTo>
                    <a:pt x="0" y="0"/>
                  </a:moveTo>
                  <a:lnTo>
                    <a:pt x="1098721" y="0"/>
                  </a:lnTo>
                  <a:lnTo>
                    <a:pt x="1098721" y="1090481"/>
                  </a:lnTo>
                  <a:lnTo>
                    <a:pt x="0" y="10904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>
              <a:off x="16485789" y="6113926"/>
              <a:ext cx="1057115" cy="1057115"/>
            </a:xfrm>
            <a:custGeom>
              <a:avLst/>
              <a:gdLst/>
              <a:ahLst/>
              <a:cxnLst/>
              <a:rect l="l" t="t" r="r" b="b"/>
              <a:pathLst>
                <a:path w="1057115" h="1057115" extrusionOk="0">
                  <a:moveTo>
                    <a:pt x="0" y="0"/>
                  </a:moveTo>
                  <a:lnTo>
                    <a:pt x="1057116" y="0"/>
                  </a:lnTo>
                  <a:lnTo>
                    <a:pt x="1057116" y="1057115"/>
                  </a:lnTo>
                  <a:lnTo>
                    <a:pt x="0" y="10571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84" name="Google Shape;184;p6"/>
          <p:cNvGrpSpPr/>
          <p:nvPr/>
        </p:nvGrpSpPr>
        <p:grpSpPr>
          <a:xfrm>
            <a:off x="20267565" y="6103787"/>
            <a:ext cx="1456059" cy="2297885"/>
            <a:chOff x="-169716" y="-2528407"/>
            <a:chExt cx="2063357" cy="3256293"/>
          </a:xfrm>
        </p:grpSpPr>
        <p:sp>
          <p:nvSpPr>
            <p:cNvPr id="185" name="Google Shape;185;p6"/>
            <p:cNvSpPr/>
            <p:nvPr/>
          </p:nvSpPr>
          <p:spPr>
            <a:xfrm>
              <a:off x="-169716" y="-2528407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 extrusionOk="0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8064A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Assessment</a:t>
              </a:r>
              <a:endParaRPr/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-574669" y="8017221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 extrusionOk="0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 rot="781135">
            <a:off x="6152798" y="10850644"/>
            <a:ext cx="1421878" cy="1214698"/>
          </a:xfrm>
          <a:custGeom>
            <a:avLst/>
            <a:gdLst/>
            <a:ahLst/>
            <a:cxnLst/>
            <a:rect l="l" t="t" r="r" b="b"/>
            <a:pathLst>
              <a:path w="1421878" h="1214698" extrusionOk="0">
                <a:moveTo>
                  <a:pt x="0" y="0"/>
                </a:moveTo>
                <a:lnTo>
                  <a:pt x="1421878" y="0"/>
                </a:lnTo>
                <a:lnTo>
                  <a:pt x="1421878" y="1214698"/>
                </a:lnTo>
                <a:lnTo>
                  <a:pt x="0" y="1214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6"/>
          <p:cNvSpPr txBox="1"/>
          <p:nvPr/>
        </p:nvSpPr>
        <p:spPr>
          <a:xfrm>
            <a:off x="19089294" y="129638"/>
            <a:ext cx="1043136" cy="34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14906568" y="3821745"/>
            <a:ext cx="1691555" cy="1908665"/>
          </a:xfrm>
          <a:custGeom>
            <a:avLst/>
            <a:gdLst/>
            <a:ahLst/>
            <a:cxnLst/>
            <a:rect l="l" t="t" r="r" b="b"/>
            <a:pathLst>
              <a:path w="1146836" h="1294032" extrusionOk="0">
                <a:moveTo>
                  <a:pt x="0" y="0"/>
                </a:moveTo>
                <a:lnTo>
                  <a:pt x="1146835" y="0"/>
                </a:lnTo>
                <a:lnTo>
                  <a:pt x="1146835" y="1294031"/>
                </a:lnTo>
                <a:lnTo>
                  <a:pt x="0" y="1294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18823450" y="442090"/>
            <a:ext cx="5241664" cy="3828096"/>
            <a:chOff x="4579443" y="1269600"/>
            <a:chExt cx="2620832" cy="1914048"/>
          </a:xfrm>
        </p:grpSpPr>
        <p:sp>
          <p:nvSpPr>
            <p:cNvPr id="196" name="Google Shape;196;p6"/>
            <p:cNvSpPr/>
            <p:nvPr/>
          </p:nvSpPr>
          <p:spPr>
            <a:xfrm>
              <a:off x="5004430" y="2062453"/>
              <a:ext cx="1419584" cy="178893"/>
            </a:xfrm>
            <a:custGeom>
              <a:avLst/>
              <a:gdLst/>
              <a:ahLst/>
              <a:cxnLst/>
              <a:rect l="l" t="t" r="r" b="b"/>
              <a:pathLst>
                <a:path w="37328" h="4704" extrusionOk="0">
                  <a:moveTo>
                    <a:pt x="401" y="0"/>
                  </a:moveTo>
                  <a:cubicBezTo>
                    <a:pt x="167" y="0"/>
                    <a:pt x="0" y="201"/>
                    <a:pt x="0" y="434"/>
                  </a:cubicBezTo>
                  <a:lnTo>
                    <a:pt x="0" y="4237"/>
                  </a:lnTo>
                  <a:cubicBezTo>
                    <a:pt x="0" y="4504"/>
                    <a:pt x="201" y="4704"/>
                    <a:pt x="401" y="4704"/>
                  </a:cubicBezTo>
                  <a:lnTo>
                    <a:pt x="36893" y="4704"/>
                  </a:lnTo>
                  <a:cubicBezTo>
                    <a:pt x="37160" y="4704"/>
                    <a:pt x="37327" y="4504"/>
                    <a:pt x="37327" y="4237"/>
                  </a:cubicBezTo>
                  <a:lnTo>
                    <a:pt x="37327" y="434"/>
                  </a:lnTo>
                  <a:cubicBezTo>
                    <a:pt x="37327" y="201"/>
                    <a:pt x="37094" y="0"/>
                    <a:pt x="36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579443" y="1822673"/>
              <a:ext cx="1844569" cy="178931"/>
            </a:xfrm>
            <a:custGeom>
              <a:avLst/>
              <a:gdLst/>
              <a:ahLst/>
              <a:cxnLst/>
              <a:rect l="l" t="t" r="r" b="b"/>
              <a:pathLst>
                <a:path w="48503" h="4705" extrusionOk="0">
                  <a:moveTo>
                    <a:pt x="401" y="1"/>
                  </a:moveTo>
                  <a:cubicBezTo>
                    <a:pt x="168" y="1"/>
                    <a:pt x="1" y="201"/>
                    <a:pt x="1" y="468"/>
                  </a:cubicBezTo>
                  <a:lnTo>
                    <a:pt x="1" y="4237"/>
                  </a:lnTo>
                  <a:cubicBezTo>
                    <a:pt x="1" y="4504"/>
                    <a:pt x="201" y="4704"/>
                    <a:pt x="401" y="4704"/>
                  </a:cubicBezTo>
                  <a:lnTo>
                    <a:pt x="48068" y="4704"/>
                  </a:lnTo>
                  <a:cubicBezTo>
                    <a:pt x="48335" y="4704"/>
                    <a:pt x="48502" y="4504"/>
                    <a:pt x="48502" y="4237"/>
                  </a:cubicBezTo>
                  <a:lnTo>
                    <a:pt x="48502" y="468"/>
                  </a:lnTo>
                  <a:cubicBezTo>
                    <a:pt x="48502" y="201"/>
                    <a:pt x="48269" y="1"/>
                    <a:pt x="480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4751986" y="1594340"/>
              <a:ext cx="1672027" cy="178893"/>
            </a:xfrm>
            <a:custGeom>
              <a:avLst/>
              <a:gdLst/>
              <a:ahLst/>
              <a:cxnLst/>
              <a:rect l="l" t="t" r="r" b="b"/>
              <a:pathLst>
                <a:path w="43966" h="4704" extrusionOk="0">
                  <a:moveTo>
                    <a:pt x="434" y="1"/>
                  </a:moveTo>
                  <a:cubicBezTo>
                    <a:pt x="167" y="1"/>
                    <a:pt x="0" y="201"/>
                    <a:pt x="0" y="468"/>
                  </a:cubicBezTo>
                  <a:lnTo>
                    <a:pt x="0" y="4237"/>
                  </a:lnTo>
                  <a:cubicBezTo>
                    <a:pt x="0" y="4504"/>
                    <a:pt x="201" y="4704"/>
                    <a:pt x="434" y="4704"/>
                  </a:cubicBezTo>
                  <a:lnTo>
                    <a:pt x="43531" y="4704"/>
                  </a:lnTo>
                  <a:cubicBezTo>
                    <a:pt x="43798" y="4704"/>
                    <a:pt x="43965" y="4504"/>
                    <a:pt x="43965" y="4237"/>
                  </a:cubicBezTo>
                  <a:lnTo>
                    <a:pt x="43965" y="468"/>
                  </a:lnTo>
                  <a:cubicBezTo>
                    <a:pt x="43965" y="201"/>
                    <a:pt x="43732" y="1"/>
                    <a:pt x="43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946882" y="3004755"/>
              <a:ext cx="1253393" cy="178893"/>
            </a:xfrm>
            <a:custGeom>
              <a:avLst/>
              <a:gdLst/>
              <a:ahLst/>
              <a:cxnLst/>
              <a:rect l="l" t="t" r="r" b="b"/>
              <a:pathLst>
                <a:path w="32958" h="4704" extrusionOk="0">
                  <a:moveTo>
                    <a:pt x="434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4237"/>
                  </a:lnTo>
                  <a:cubicBezTo>
                    <a:pt x="0" y="4504"/>
                    <a:pt x="200" y="4704"/>
                    <a:pt x="434" y="4704"/>
                  </a:cubicBezTo>
                  <a:lnTo>
                    <a:pt x="32523" y="4704"/>
                  </a:lnTo>
                  <a:cubicBezTo>
                    <a:pt x="32790" y="4704"/>
                    <a:pt x="32957" y="4504"/>
                    <a:pt x="32957" y="4237"/>
                  </a:cubicBezTo>
                  <a:lnTo>
                    <a:pt x="32957" y="434"/>
                  </a:lnTo>
                  <a:cubicBezTo>
                    <a:pt x="32957" y="200"/>
                    <a:pt x="32724" y="0"/>
                    <a:pt x="32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393521" y="1269600"/>
              <a:ext cx="66020" cy="1066894"/>
            </a:xfrm>
            <a:custGeom>
              <a:avLst/>
              <a:gdLst/>
              <a:ahLst/>
              <a:cxnLst/>
              <a:rect l="l" t="t" r="r" b="b"/>
              <a:pathLst>
                <a:path w="1736" h="28054" extrusionOk="0">
                  <a:moveTo>
                    <a:pt x="1" y="0"/>
                  </a:moveTo>
                  <a:lnTo>
                    <a:pt x="1735" y="0"/>
                  </a:lnTo>
                  <a:lnTo>
                    <a:pt x="1735" y="28054"/>
                  </a:lnTo>
                  <a:lnTo>
                    <a:pt x="1" y="28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6547011" y="1393921"/>
              <a:ext cx="171287" cy="171287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1001" y="0"/>
                  </a:moveTo>
                  <a:cubicBezTo>
                    <a:pt x="468" y="0"/>
                    <a:pt x="1" y="467"/>
                    <a:pt x="1" y="1001"/>
                  </a:cubicBezTo>
                  <a:lnTo>
                    <a:pt x="1" y="3503"/>
                  </a:lnTo>
                  <a:cubicBezTo>
                    <a:pt x="1" y="4036"/>
                    <a:pt x="468" y="4503"/>
                    <a:pt x="1001" y="4503"/>
                  </a:cubicBezTo>
                  <a:lnTo>
                    <a:pt x="3503" y="4503"/>
                  </a:lnTo>
                  <a:cubicBezTo>
                    <a:pt x="4037" y="4503"/>
                    <a:pt x="4504" y="4070"/>
                    <a:pt x="4504" y="3503"/>
                  </a:cubicBezTo>
                  <a:lnTo>
                    <a:pt x="4504" y="1001"/>
                  </a:lnTo>
                  <a:cubicBezTo>
                    <a:pt x="4504" y="467"/>
                    <a:pt x="4037" y="0"/>
                    <a:pt x="3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547011" y="1620999"/>
              <a:ext cx="171287" cy="171287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1001" y="0"/>
                  </a:moveTo>
                  <a:cubicBezTo>
                    <a:pt x="468" y="0"/>
                    <a:pt x="1" y="467"/>
                    <a:pt x="1" y="1001"/>
                  </a:cubicBezTo>
                  <a:lnTo>
                    <a:pt x="1" y="3503"/>
                  </a:lnTo>
                  <a:cubicBezTo>
                    <a:pt x="1" y="4036"/>
                    <a:pt x="468" y="4503"/>
                    <a:pt x="1001" y="4503"/>
                  </a:cubicBezTo>
                  <a:lnTo>
                    <a:pt x="3503" y="4503"/>
                  </a:lnTo>
                  <a:cubicBezTo>
                    <a:pt x="4037" y="4503"/>
                    <a:pt x="4504" y="4036"/>
                    <a:pt x="4504" y="3503"/>
                  </a:cubicBezTo>
                  <a:lnTo>
                    <a:pt x="4504" y="1001"/>
                  </a:lnTo>
                  <a:cubicBezTo>
                    <a:pt x="4504" y="467"/>
                    <a:pt x="4037" y="0"/>
                    <a:pt x="3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547011" y="1846784"/>
              <a:ext cx="171287" cy="171287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1001" y="1"/>
                  </a:moveTo>
                  <a:cubicBezTo>
                    <a:pt x="468" y="1"/>
                    <a:pt x="1" y="434"/>
                    <a:pt x="1" y="1001"/>
                  </a:cubicBezTo>
                  <a:lnTo>
                    <a:pt x="1" y="3503"/>
                  </a:lnTo>
                  <a:cubicBezTo>
                    <a:pt x="1" y="4037"/>
                    <a:pt x="468" y="4504"/>
                    <a:pt x="1001" y="4504"/>
                  </a:cubicBezTo>
                  <a:lnTo>
                    <a:pt x="3503" y="4504"/>
                  </a:lnTo>
                  <a:cubicBezTo>
                    <a:pt x="4037" y="4504"/>
                    <a:pt x="4504" y="4037"/>
                    <a:pt x="4504" y="3503"/>
                  </a:cubicBezTo>
                  <a:lnTo>
                    <a:pt x="4504" y="1001"/>
                  </a:lnTo>
                  <a:cubicBezTo>
                    <a:pt x="4504" y="434"/>
                    <a:pt x="4037" y="1"/>
                    <a:pt x="3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547011" y="2072608"/>
              <a:ext cx="171287" cy="171287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1001" y="0"/>
                  </a:moveTo>
                  <a:cubicBezTo>
                    <a:pt x="468" y="0"/>
                    <a:pt x="1" y="467"/>
                    <a:pt x="1" y="1001"/>
                  </a:cubicBezTo>
                  <a:lnTo>
                    <a:pt x="1" y="3503"/>
                  </a:lnTo>
                  <a:cubicBezTo>
                    <a:pt x="1" y="4070"/>
                    <a:pt x="468" y="4504"/>
                    <a:pt x="1001" y="4504"/>
                  </a:cubicBezTo>
                  <a:lnTo>
                    <a:pt x="3503" y="4504"/>
                  </a:lnTo>
                  <a:cubicBezTo>
                    <a:pt x="4037" y="4504"/>
                    <a:pt x="4504" y="4070"/>
                    <a:pt x="4504" y="3503"/>
                  </a:cubicBezTo>
                  <a:lnTo>
                    <a:pt x="4504" y="1001"/>
                  </a:lnTo>
                  <a:cubicBezTo>
                    <a:pt x="4504" y="467"/>
                    <a:pt x="4037" y="0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6"/>
          <p:cNvSpPr/>
          <p:nvPr/>
        </p:nvSpPr>
        <p:spPr>
          <a:xfrm>
            <a:off x="1372711" y="11205895"/>
            <a:ext cx="1748430" cy="504195"/>
          </a:xfrm>
          <a:prstGeom prst="flowChartTerminator">
            <a:avLst/>
          </a:prstGeom>
          <a:solidFill>
            <a:srgbClr val="C0504D"/>
          </a:solidFill>
          <a:ln w="2540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6"/>
          <p:cNvGrpSpPr/>
          <p:nvPr/>
        </p:nvGrpSpPr>
        <p:grpSpPr>
          <a:xfrm>
            <a:off x="1026314" y="1043505"/>
            <a:ext cx="15434546" cy="2582197"/>
            <a:chOff x="457200" y="1177918"/>
            <a:chExt cx="15434546" cy="2582197"/>
          </a:xfrm>
        </p:grpSpPr>
        <p:sp>
          <p:nvSpPr>
            <p:cNvPr id="208" name="Google Shape;208;p6"/>
            <p:cNvSpPr/>
            <p:nvPr/>
          </p:nvSpPr>
          <p:spPr>
            <a:xfrm>
              <a:off x="5339644" y="1731243"/>
              <a:ext cx="2521993" cy="1453298"/>
            </a:xfrm>
            <a:custGeom>
              <a:avLst/>
              <a:gdLst/>
              <a:ahLst/>
              <a:cxnLst/>
              <a:rect l="l" t="t" r="r" b="b"/>
              <a:pathLst>
                <a:path w="2521993" h="1453298" extrusionOk="0">
                  <a:moveTo>
                    <a:pt x="0" y="0"/>
                  </a:moveTo>
                  <a:lnTo>
                    <a:pt x="2521993" y="0"/>
                  </a:lnTo>
                  <a:lnTo>
                    <a:pt x="2521993" y="1453298"/>
                  </a:lnTo>
                  <a:lnTo>
                    <a:pt x="0" y="1453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9" name="Google Shape;209;p6"/>
            <p:cNvSpPr/>
            <p:nvPr/>
          </p:nvSpPr>
          <p:spPr>
            <a:xfrm>
              <a:off x="10480137" y="1177918"/>
              <a:ext cx="1320801" cy="1917678"/>
            </a:xfrm>
            <a:custGeom>
              <a:avLst/>
              <a:gdLst/>
              <a:ahLst/>
              <a:cxnLst/>
              <a:rect l="l" t="t" r="r" b="b"/>
              <a:pathLst>
                <a:path w="1093437" h="1587567" extrusionOk="0">
                  <a:moveTo>
                    <a:pt x="0" y="0"/>
                  </a:moveTo>
                  <a:lnTo>
                    <a:pt x="1093437" y="0"/>
                  </a:lnTo>
                  <a:lnTo>
                    <a:pt x="1093437" y="1587567"/>
                  </a:lnTo>
                  <a:lnTo>
                    <a:pt x="0" y="15875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10" name="Google Shape;210;p6"/>
            <p:cNvGrpSpPr/>
            <p:nvPr/>
          </p:nvGrpSpPr>
          <p:grpSpPr>
            <a:xfrm>
              <a:off x="2980795" y="2098869"/>
              <a:ext cx="2192251" cy="1086332"/>
              <a:chOff x="3262383" y="2098869"/>
              <a:chExt cx="2192251" cy="1086332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3324741" y="2203551"/>
                <a:ext cx="2129893" cy="876968"/>
              </a:xfrm>
              <a:custGeom>
                <a:avLst/>
                <a:gdLst/>
                <a:ahLst/>
                <a:cxnLst/>
                <a:rect l="l" t="t" r="r" b="b"/>
                <a:pathLst>
                  <a:path w="2007941" h="870811" extrusionOk="0">
                    <a:moveTo>
                      <a:pt x="1804741" y="0"/>
                    </a:moveTo>
                    <a:lnTo>
                      <a:pt x="0" y="0"/>
                    </a:lnTo>
                    <a:lnTo>
                      <a:pt x="0" y="870811"/>
                    </a:lnTo>
                    <a:lnTo>
                      <a:pt x="1804741" y="870811"/>
                    </a:lnTo>
                    <a:lnTo>
                      <a:pt x="2007941" y="435406"/>
                    </a:lnTo>
                    <a:lnTo>
                      <a:pt x="1804741" y="0"/>
                    </a:lnTo>
                    <a:close/>
                  </a:path>
                </a:pathLst>
              </a:custGeom>
              <a:solidFill>
                <a:srgbClr val="707EC7"/>
              </a:solidFill>
              <a:ln w="9525" cap="flat" cmpd="sng">
                <a:solidFill>
                  <a:srgbClr val="707EC7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12" name="Google Shape;212;p6"/>
              <p:cNvSpPr txBox="1"/>
              <p:nvPr/>
            </p:nvSpPr>
            <p:spPr>
              <a:xfrm>
                <a:off x="3262383" y="2098869"/>
                <a:ext cx="2129893" cy="1086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dirty="0" err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Pendaftaran</a:t>
                </a:r>
                <a:r>
                  <a:rPr lang="en-US" sz="2200" b="1" dirty="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1" dirty="0" err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Kendaraan</a:t>
                </a:r>
                <a:endParaRPr sz="22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>
              <a:off x="457200" y="1728966"/>
              <a:ext cx="2262461" cy="2031149"/>
              <a:chOff x="696088" y="1728966"/>
              <a:chExt cx="2262461" cy="2031149"/>
            </a:xfrm>
          </p:grpSpPr>
          <p:grpSp>
            <p:nvGrpSpPr>
              <p:cNvPr id="214" name="Google Shape;214;p6"/>
              <p:cNvGrpSpPr/>
              <p:nvPr/>
            </p:nvGrpSpPr>
            <p:grpSpPr>
              <a:xfrm>
                <a:off x="953103" y="3229075"/>
                <a:ext cx="1748430" cy="531040"/>
                <a:chOff x="-442207" y="-881345"/>
                <a:chExt cx="2010601" cy="610669"/>
              </a:xfrm>
            </p:grpSpPr>
            <p:sp>
              <p:nvSpPr>
                <p:cNvPr id="215" name="Google Shape;215;p6"/>
                <p:cNvSpPr/>
                <p:nvPr/>
              </p:nvSpPr>
              <p:spPr>
                <a:xfrm>
                  <a:off x="-442207" y="-881345"/>
                  <a:ext cx="2010601" cy="58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877" h="435612" extrusionOk="0">
                      <a:moveTo>
                        <a:pt x="1310677" y="0"/>
                      </a:moveTo>
                      <a:cubicBezTo>
                        <a:pt x="1422901" y="0"/>
                        <a:pt x="1513877" y="97515"/>
                        <a:pt x="1513877" y="217806"/>
                      </a:cubicBezTo>
                      <a:cubicBezTo>
                        <a:pt x="1513877" y="338097"/>
                        <a:pt x="1422901" y="435612"/>
                        <a:pt x="1310677" y="435612"/>
                      </a:cubicBezTo>
                      <a:lnTo>
                        <a:pt x="203200" y="435612"/>
                      </a:lnTo>
                      <a:cubicBezTo>
                        <a:pt x="90976" y="435612"/>
                        <a:pt x="0" y="338097"/>
                        <a:pt x="0" y="217806"/>
                      </a:cubicBezTo>
                      <a:cubicBezTo>
                        <a:pt x="0" y="97515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4F81B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6"/>
                <p:cNvSpPr txBox="1"/>
                <p:nvPr/>
              </p:nvSpPr>
              <p:spPr>
                <a:xfrm>
                  <a:off x="-199062" y="-734863"/>
                  <a:ext cx="1513877" cy="4641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 dirty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Arial"/>
                    </a:rPr>
                    <a:t>Seller</a:t>
                  </a:r>
                  <a:endParaRPr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17" name="Google Shape;217;p6"/>
              <p:cNvSpPr/>
              <p:nvPr/>
            </p:nvSpPr>
            <p:spPr>
              <a:xfrm>
                <a:off x="696088" y="1728966"/>
                <a:ext cx="2262461" cy="1295773"/>
              </a:xfrm>
              <a:custGeom>
                <a:avLst/>
                <a:gdLst/>
                <a:ahLst/>
                <a:cxnLst/>
                <a:rect l="l" t="t" r="r" b="b"/>
                <a:pathLst>
                  <a:path w="2044628" h="1171014" extrusionOk="0">
                    <a:moveTo>
                      <a:pt x="0" y="0"/>
                    </a:moveTo>
                    <a:lnTo>
                      <a:pt x="2044628" y="0"/>
                    </a:lnTo>
                    <a:lnTo>
                      <a:pt x="2044628" y="1171015"/>
                    </a:lnTo>
                    <a:lnTo>
                      <a:pt x="0" y="117101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6"/>
            <p:cNvGrpSpPr/>
            <p:nvPr/>
          </p:nvGrpSpPr>
          <p:grpSpPr>
            <a:xfrm>
              <a:off x="5768458" y="3229195"/>
              <a:ext cx="1748430" cy="530920"/>
              <a:chOff x="-442207" y="-881345"/>
              <a:chExt cx="2010601" cy="610531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-442207" y="-881345"/>
                <a:ext cx="2010601" cy="584994"/>
              </a:xfrm>
              <a:custGeom>
                <a:avLst/>
                <a:gdLst/>
                <a:ahLst/>
                <a:cxnLst/>
                <a:rect l="l" t="t" r="r" b="b"/>
                <a:pathLst>
                  <a:path w="1513877" h="435612" extrusionOk="0">
                    <a:moveTo>
                      <a:pt x="1310677" y="0"/>
                    </a:moveTo>
                    <a:cubicBezTo>
                      <a:pt x="1422901" y="0"/>
                      <a:pt x="1513877" y="97515"/>
                      <a:pt x="1513877" y="217806"/>
                    </a:cubicBezTo>
                    <a:cubicBezTo>
                      <a:pt x="1513877" y="338097"/>
                      <a:pt x="1422901" y="435612"/>
                      <a:pt x="1310677" y="435612"/>
                    </a:cubicBezTo>
                    <a:lnTo>
                      <a:pt x="203200" y="435612"/>
                    </a:lnTo>
                    <a:cubicBezTo>
                      <a:pt x="90976" y="435612"/>
                      <a:pt x="0" y="338097"/>
                      <a:pt x="0" y="217806"/>
                    </a:cubicBezTo>
                    <a:cubicBezTo>
                      <a:pt x="0" y="975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6"/>
              <p:cNvSpPr txBox="1"/>
              <p:nvPr/>
            </p:nvSpPr>
            <p:spPr>
              <a:xfrm>
                <a:off x="-251792" y="-735001"/>
                <a:ext cx="1660097" cy="464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Arial"/>
                  </a:rPr>
                  <a:t>PT Oto</a:t>
                </a:r>
                <a:endParaRPr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21" name="Google Shape;221;p6"/>
            <p:cNvSpPr/>
            <p:nvPr/>
          </p:nvSpPr>
          <p:spPr>
            <a:xfrm>
              <a:off x="8131135" y="2305518"/>
              <a:ext cx="2129893" cy="670319"/>
            </a:xfrm>
            <a:custGeom>
              <a:avLst/>
              <a:gdLst/>
              <a:ahLst/>
              <a:cxnLst/>
              <a:rect l="l" t="t" r="r" b="b"/>
              <a:pathLst>
                <a:path w="2007941" h="870811" extrusionOk="0">
                  <a:moveTo>
                    <a:pt x="1804741" y="0"/>
                  </a:moveTo>
                  <a:lnTo>
                    <a:pt x="0" y="0"/>
                  </a:lnTo>
                  <a:lnTo>
                    <a:pt x="0" y="870811"/>
                  </a:lnTo>
                  <a:lnTo>
                    <a:pt x="1804741" y="870811"/>
                  </a:lnTo>
                  <a:lnTo>
                    <a:pt x="2007941" y="435406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707EC7"/>
            </a:solidFill>
            <a:ln w="9525" cap="flat" cmpd="sng">
              <a:solidFill>
                <a:srgbClr val="707EC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8031346" y="2209623"/>
              <a:ext cx="2129893" cy="798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EEF0F6"/>
                  </a:solidFill>
                  <a:latin typeface="Open Sans Bold"/>
                </a:rPr>
                <a:t>Appraisal</a:t>
              </a:r>
              <a:endParaRPr dirty="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2013096" y="2203551"/>
              <a:ext cx="2129893" cy="876968"/>
            </a:xfrm>
            <a:custGeom>
              <a:avLst/>
              <a:gdLst/>
              <a:ahLst/>
              <a:cxnLst/>
              <a:rect l="l" t="t" r="r" b="b"/>
              <a:pathLst>
                <a:path w="2007941" h="870811" extrusionOk="0">
                  <a:moveTo>
                    <a:pt x="1804741" y="0"/>
                  </a:moveTo>
                  <a:lnTo>
                    <a:pt x="0" y="0"/>
                  </a:lnTo>
                  <a:lnTo>
                    <a:pt x="0" y="870811"/>
                  </a:lnTo>
                  <a:lnTo>
                    <a:pt x="1804741" y="870811"/>
                  </a:lnTo>
                  <a:lnTo>
                    <a:pt x="2007941" y="435406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707EC7"/>
            </a:solidFill>
            <a:ln w="9525" cap="flat" cmpd="sng">
              <a:solidFill>
                <a:srgbClr val="707EC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4" name="Google Shape;224;p6"/>
            <p:cNvSpPr txBox="1"/>
            <p:nvPr/>
          </p:nvSpPr>
          <p:spPr>
            <a:xfrm>
              <a:off x="11957361" y="2098054"/>
              <a:ext cx="2129893" cy="1086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Penetapan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Harga</a:t>
              </a:r>
              <a:endParaRPr/>
            </a:p>
          </p:txBody>
        </p:sp>
        <p:grpSp>
          <p:nvGrpSpPr>
            <p:cNvPr id="225" name="Google Shape;225;p6"/>
            <p:cNvGrpSpPr/>
            <p:nvPr/>
          </p:nvGrpSpPr>
          <p:grpSpPr>
            <a:xfrm>
              <a:off x="14459880" y="1692783"/>
              <a:ext cx="1431866" cy="1409320"/>
              <a:chOff x="2404875" y="3592725"/>
              <a:chExt cx="298525" cy="293825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54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212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6428" extrusionOk="0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rgbClr val="212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5026" extrusionOk="0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rgbClr val="212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" name="Google Shape;229;p6"/>
          <p:cNvGrpSpPr/>
          <p:nvPr/>
        </p:nvGrpSpPr>
        <p:grpSpPr>
          <a:xfrm>
            <a:off x="15073488" y="7707804"/>
            <a:ext cx="1371831" cy="1387736"/>
            <a:chOff x="6543825" y="3202075"/>
            <a:chExt cx="296975" cy="275350"/>
          </a:xfrm>
        </p:grpSpPr>
        <p:sp>
          <p:nvSpPr>
            <p:cNvPr id="230" name="Google Shape;230;p6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6"/>
          <p:cNvGrpSpPr/>
          <p:nvPr/>
        </p:nvGrpSpPr>
        <p:grpSpPr>
          <a:xfrm>
            <a:off x="5965452" y="3948849"/>
            <a:ext cx="8008262" cy="2132611"/>
            <a:chOff x="6038523" y="3869331"/>
            <a:chExt cx="8008262" cy="2132611"/>
          </a:xfrm>
        </p:grpSpPr>
        <p:grpSp>
          <p:nvGrpSpPr>
            <p:cNvPr id="238" name="Google Shape;238;p6"/>
            <p:cNvGrpSpPr/>
            <p:nvPr/>
          </p:nvGrpSpPr>
          <p:grpSpPr>
            <a:xfrm>
              <a:off x="8685808" y="4322408"/>
              <a:ext cx="2192251" cy="1086332"/>
              <a:chOff x="0" y="34478"/>
              <a:chExt cx="1949082" cy="899386"/>
            </a:xfrm>
          </p:grpSpPr>
          <p:sp>
            <p:nvSpPr>
              <p:cNvPr id="239" name="Google Shape;239;p6"/>
              <p:cNvSpPr/>
              <p:nvPr/>
            </p:nvSpPr>
            <p:spPr>
              <a:xfrm>
                <a:off x="55441" y="121145"/>
                <a:ext cx="1893641" cy="726051"/>
              </a:xfrm>
              <a:custGeom>
                <a:avLst/>
                <a:gdLst/>
                <a:ahLst/>
                <a:cxnLst/>
                <a:rect l="l" t="t" r="r" b="b"/>
                <a:pathLst>
                  <a:path w="2007941" h="870811" extrusionOk="0">
                    <a:moveTo>
                      <a:pt x="1804741" y="0"/>
                    </a:moveTo>
                    <a:lnTo>
                      <a:pt x="0" y="0"/>
                    </a:lnTo>
                    <a:lnTo>
                      <a:pt x="0" y="870811"/>
                    </a:lnTo>
                    <a:lnTo>
                      <a:pt x="1804741" y="870811"/>
                    </a:lnTo>
                    <a:lnTo>
                      <a:pt x="2007941" y="435406"/>
                    </a:lnTo>
                    <a:lnTo>
                      <a:pt x="1804741" y="0"/>
                    </a:lnTo>
                    <a:close/>
                  </a:path>
                </a:pathLst>
              </a:custGeom>
              <a:solidFill>
                <a:srgbClr val="707EC7"/>
              </a:solidFill>
              <a:ln w="9525" cap="flat" cmpd="sng">
                <a:solidFill>
                  <a:srgbClr val="707EC7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40" name="Google Shape;240;p6"/>
              <p:cNvSpPr txBox="1"/>
              <p:nvPr/>
            </p:nvSpPr>
            <p:spPr>
              <a:xfrm>
                <a:off x="0" y="34478"/>
                <a:ext cx="1893641" cy="899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Pemilihan &amp;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Bidding</a:t>
                </a:r>
                <a:endParaRPr/>
              </a:p>
            </p:txBody>
          </p:sp>
        </p:grpSp>
        <p:grpSp>
          <p:nvGrpSpPr>
            <p:cNvPr id="241" name="Google Shape;241;p6"/>
            <p:cNvGrpSpPr/>
            <p:nvPr/>
          </p:nvGrpSpPr>
          <p:grpSpPr>
            <a:xfrm>
              <a:off x="6038523" y="4030020"/>
              <a:ext cx="2262461" cy="1971922"/>
              <a:chOff x="488563" y="6372673"/>
              <a:chExt cx="2262461" cy="1971922"/>
            </a:xfrm>
          </p:grpSpPr>
          <p:sp>
            <p:nvSpPr>
              <p:cNvPr id="242" name="Google Shape;242;p6"/>
              <p:cNvSpPr/>
              <p:nvPr/>
            </p:nvSpPr>
            <p:spPr>
              <a:xfrm>
                <a:off x="736837" y="7835882"/>
                <a:ext cx="1748430" cy="508713"/>
              </a:xfrm>
              <a:custGeom>
                <a:avLst/>
                <a:gdLst/>
                <a:ahLst/>
                <a:cxnLst/>
                <a:rect l="l" t="t" r="r" b="b"/>
                <a:pathLst>
                  <a:path w="1513877" h="435612" extrusionOk="0">
                    <a:moveTo>
                      <a:pt x="1310677" y="0"/>
                    </a:moveTo>
                    <a:cubicBezTo>
                      <a:pt x="1422901" y="0"/>
                      <a:pt x="1513877" y="97515"/>
                      <a:pt x="1513877" y="217806"/>
                    </a:cubicBezTo>
                    <a:cubicBezTo>
                      <a:pt x="1513877" y="338097"/>
                      <a:pt x="1422901" y="435612"/>
                      <a:pt x="1310677" y="435612"/>
                    </a:cubicBezTo>
                    <a:lnTo>
                      <a:pt x="203200" y="435612"/>
                    </a:lnTo>
                    <a:cubicBezTo>
                      <a:pt x="90976" y="435612"/>
                      <a:pt x="0" y="338097"/>
                      <a:pt x="0" y="217806"/>
                    </a:cubicBezTo>
                    <a:cubicBezTo>
                      <a:pt x="0" y="975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6"/>
              <p:cNvSpPr txBox="1"/>
              <p:nvPr/>
            </p:nvSpPr>
            <p:spPr>
              <a:xfrm>
                <a:off x="955806" y="7914725"/>
                <a:ext cx="1316476" cy="403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Arial"/>
                  </a:rPr>
                  <a:t>Buyer</a:t>
                </a:r>
                <a:endParaRPr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488563" y="6372673"/>
                <a:ext cx="2262461" cy="1295773"/>
              </a:xfrm>
              <a:custGeom>
                <a:avLst/>
                <a:gdLst/>
                <a:ahLst/>
                <a:cxnLst/>
                <a:rect l="l" t="t" r="r" b="b"/>
                <a:pathLst>
                  <a:path w="2044628" h="1171014" extrusionOk="0">
                    <a:moveTo>
                      <a:pt x="0" y="0"/>
                    </a:moveTo>
                    <a:lnTo>
                      <a:pt x="2044628" y="0"/>
                    </a:lnTo>
                    <a:lnTo>
                      <a:pt x="2044628" y="1171015"/>
                    </a:lnTo>
                    <a:lnTo>
                      <a:pt x="0" y="117101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6"/>
            <p:cNvGrpSpPr/>
            <p:nvPr/>
          </p:nvGrpSpPr>
          <p:grpSpPr>
            <a:xfrm>
              <a:off x="11263779" y="3869331"/>
              <a:ext cx="2783006" cy="2132611"/>
              <a:chOff x="6273404" y="4509873"/>
              <a:chExt cx="2783006" cy="2132611"/>
            </a:xfrm>
          </p:grpSpPr>
          <p:grpSp>
            <p:nvGrpSpPr>
              <p:cNvPr id="246" name="Google Shape;246;p6"/>
              <p:cNvGrpSpPr/>
              <p:nvPr/>
            </p:nvGrpSpPr>
            <p:grpSpPr>
              <a:xfrm>
                <a:off x="6273404" y="4843902"/>
                <a:ext cx="2082199" cy="1798582"/>
                <a:chOff x="9576993" y="5743218"/>
                <a:chExt cx="2082199" cy="1798582"/>
              </a:xfrm>
            </p:grpSpPr>
            <p:sp>
              <p:nvSpPr>
                <p:cNvPr id="247" name="Google Shape;247;p6"/>
                <p:cNvSpPr/>
                <p:nvPr/>
              </p:nvSpPr>
              <p:spPr>
                <a:xfrm>
                  <a:off x="9576993" y="5743218"/>
                  <a:ext cx="2082199" cy="1676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259" h="1487044" extrusionOk="0">
                      <a:moveTo>
                        <a:pt x="0" y="0"/>
                      </a:moveTo>
                      <a:lnTo>
                        <a:pt x="1847260" y="0"/>
                      </a:lnTo>
                      <a:lnTo>
                        <a:pt x="1847260" y="1487044"/>
                      </a:lnTo>
                      <a:lnTo>
                        <a:pt x="0" y="14870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12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</p:sp>
            <p:sp>
              <p:nvSpPr>
                <p:cNvPr id="248" name="Google Shape;248;p6"/>
                <p:cNvSpPr/>
                <p:nvPr/>
              </p:nvSpPr>
              <p:spPr>
                <a:xfrm>
                  <a:off x="10844695" y="6575230"/>
                  <a:ext cx="653268" cy="966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558" h="857509" extrusionOk="0">
                      <a:moveTo>
                        <a:pt x="0" y="0"/>
                      </a:moveTo>
                      <a:lnTo>
                        <a:pt x="579558" y="0"/>
                      </a:lnTo>
                      <a:lnTo>
                        <a:pt x="579558" y="857508"/>
                      </a:lnTo>
                      <a:lnTo>
                        <a:pt x="0" y="8575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13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</p:sp>
          </p:grpSp>
          <p:grpSp>
            <p:nvGrpSpPr>
              <p:cNvPr id="249" name="Google Shape;249;p6"/>
              <p:cNvGrpSpPr/>
              <p:nvPr/>
            </p:nvGrpSpPr>
            <p:grpSpPr>
              <a:xfrm>
                <a:off x="8048893" y="4509873"/>
                <a:ext cx="1007517" cy="798907"/>
                <a:chOff x="13501114" y="6013016"/>
                <a:chExt cx="2492584" cy="1946396"/>
              </a:xfrm>
            </p:grpSpPr>
            <p:grpSp>
              <p:nvGrpSpPr>
                <p:cNvPr id="250" name="Google Shape;250;p6"/>
                <p:cNvGrpSpPr/>
                <p:nvPr/>
              </p:nvGrpSpPr>
              <p:grpSpPr>
                <a:xfrm rot="675967">
                  <a:off x="13501114" y="6013016"/>
                  <a:ext cx="2492584" cy="1946396"/>
                  <a:chOff x="11547260" y="4604315"/>
                  <a:chExt cx="2492584" cy="1946396"/>
                </a:xfrm>
              </p:grpSpPr>
              <p:sp>
                <p:nvSpPr>
                  <p:cNvPr id="251" name="Google Shape;251;p6"/>
                  <p:cNvSpPr/>
                  <p:nvPr/>
                </p:nvSpPr>
                <p:spPr>
                  <a:xfrm>
                    <a:off x="11547260" y="4637570"/>
                    <a:ext cx="2364631" cy="1913141"/>
                  </a:xfrm>
                  <a:prstGeom prst="wedgeEllipse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CEB200"/>
                  </a:solidFill>
                  <a:ln w="25400" cap="flat" cmpd="sng">
                    <a:solidFill>
                      <a:srgbClr val="CEB2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6"/>
                  <p:cNvSpPr/>
                  <p:nvPr/>
                </p:nvSpPr>
                <p:spPr>
                  <a:xfrm>
                    <a:off x="11675214" y="4604315"/>
                    <a:ext cx="2364630" cy="1913142"/>
                  </a:xfrm>
                  <a:prstGeom prst="wedgeEllipse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4D000"/>
                  </a:solidFill>
                  <a:ln w="25400" cap="flat" cmpd="sng">
                    <a:solidFill>
                      <a:srgbClr val="F4D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3" name="Google Shape;253;p6"/>
                <p:cNvSpPr txBox="1"/>
                <p:nvPr/>
              </p:nvSpPr>
              <p:spPr>
                <a:xfrm>
                  <a:off x="13693063" y="6487313"/>
                  <a:ext cx="2043357" cy="6055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4002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29" b="1" dirty="0">
                      <a:solidFill>
                        <a:srgbClr val="000000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BID</a:t>
                  </a:r>
                  <a:endParaRPr dirty="0"/>
                </a:p>
              </p:txBody>
            </p:sp>
          </p:grpSp>
        </p:grpSp>
      </p:grpSp>
      <p:cxnSp>
        <p:nvCxnSpPr>
          <p:cNvPr id="254" name="Google Shape;254;p6"/>
          <p:cNvCxnSpPr/>
          <p:nvPr/>
        </p:nvCxnSpPr>
        <p:spPr>
          <a:xfrm>
            <a:off x="15726566" y="3019917"/>
            <a:ext cx="0" cy="889193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6"/>
          <p:cNvCxnSpPr/>
          <p:nvPr/>
        </p:nvCxnSpPr>
        <p:spPr>
          <a:xfrm>
            <a:off x="13686218" y="5058232"/>
            <a:ext cx="1006815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6" name="Google Shape;256;p6"/>
          <p:cNvSpPr/>
          <p:nvPr/>
        </p:nvSpPr>
        <p:spPr>
          <a:xfrm>
            <a:off x="21313987" y="9312340"/>
            <a:ext cx="986645" cy="1023303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6"/>
          <p:cNvGrpSpPr/>
          <p:nvPr/>
        </p:nvGrpSpPr>
        <p:grpSpPr>
          <a:xfrm>
            <a:off x="14189626" y="5954208"/>
            <a:ext cx="3102911" cy="786815"/>
            <a:chOff x="15084745" y="7099584"/>
            <a:chExt cx="2413283" cy="1110012"/>
          </a:xfrm>
        </p:grpSpPr>
        <p:sp>
          <p:nvSpPr>
            <p:cNvPr id="258" name="Google Shape;258;p6"/>
            <p:cNvSpPr/>
            <p:nvPr/>
          </p:nvSpPr>
          <p:spPr>
            <a:xfrm>
              <a:off x="15104703" y="7099584"/>
              <a:ext cx="2393325" cy="1110012"/>
            </a:xfrm>
            <a:prstGeom prst="rect">
              <a:avLst/>
            </a:prstGeom>
            <a:solidFill>
              <a:srgbClr val="707EC7"/>
            </a:solidFill>
            <a:ln w="25400" cap="flat" cmpd="sng">
              <a:solidFill>
                <a:srgbClr val="707E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15084745" y="7113039"/>
              <a:ext cx="2395355" cy="1086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Kesepakatan</a:t>
              </a:r>
              <a:r>
                <a:rPr lang="en-US" sz="22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Harga &amp; </a:t>
              </a:r>
              <a:r>
                <a:rPr lang="en-US" sz="2200" b="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Transaksi</a:t>
              </a:r>
              <a:endParaRPr sz="2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60" name="Google Shape;260;p6"/>
          <p:cNvCxnSpPr/>
          <p:nvPr/>
        </p:nvCxnSpPr>
        <p:spPr>
          <a:xfrm>
            <a:off x="15759404" y="6819900"/>
            <a:ext cx="0" cy="748171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1" name="Google Shape;261;p6"/>
          <p:cNvGrpSpPr/>
          <p:nvPr/>
        </p:nvGrpSpPr>
        <p:grpSpPr>
          <a:xfrm>
            <a:off x="14732689" y="9237672"/>
            <a:ext cx="1966123" cy="586319"/>
            <a:chOff x="15084743" y="7099584"/>
            <a:chExt cx="2413285" cy="1110012"/>
          </a:xfrm>
        </p:grpSpPr>
        <p:sp>
          <p:nvSpPr>
            <p:cNvPr id="262" name="Google Shape;262;p6"/>
            <p:cNvSpPr/>
            <p:nvPr/>
          </p:nvSpPr>
          <p:spPr>
            <a:xfrm>
              <a:off x="15104703" y="7099584"/>
              <a:ext cx="2393325" cy="1110012"/>
            </a:xfrm>
            <a:prstGeom prst="rect">
              <a:avLst/>
            </a:prstGeom>
            <a:solidFill>
              <a:srgbClr val="707EC7"/>
            </a:solidFill>
            <a:ln w="25400" cap="flat" cmpd="sng">
              <a:solidFill>
                <a:srgbClr val="707E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"/>
            <p:cNvSpPr txBox="1"/>
            <p:nvPr/>
          </p:nvSpPr>
          <p:spPr>
            <a:xfrm>
              <a:off x="15084743" y="7113040"/>
              <a:ext cx="2395355" cy="1086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Serah </a:t>
              </a:r>
              <a:r>
                <a:rPr lang="en-US" sz="2200" b="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Terima</a:t>
              </a:r>
              <a:endParaRPr sz="2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4" name="Google Shape;264;p6"/>
          <p:cNvGrpSpPr/>
          <p:nvPr/>
        </p:nvGrpSpPr>
        <p:grpSpPr>
          <a:xfrm>
            <a:off x="18974561" y="2880754"/>
            <a:ext cx="1405285" cy="1402519"/>
            <a:chOff x="-31094350" y="3194000"/>
            <a:chExt cx="292225" cy="291650"/>
          </a:xfrm>
        </p:grpSpPr>
        <p:sp>
          <p:nvSpPr>
            <p:cNvPr id="265" name="Google Shape;265;p6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6"/>
          <p:cNvGrpSpPr/>
          <p:nvPr/>
        </p:nvGrpSpPr>
        <p:grpSpPr>
          <a:xfrm>
            <a:off x="2383455" y="7045578"/>
            <a:ext cx="5403042" cy="1945621"/>
            <a:chOff x="6986945" y="7379119"/>
            <a:chExt cx="5844459" cy="1943285"/>
          </a:xfrm>
        </p:grpSpPr>
        <p:sp>
          <p:nvSpPr>
            <p:cNvPr id="274" name="Google Shape;274;p6"/>
            <p:cNvSpPr/>
            <p:nvPr/>
          </p:nvSpPr>
          <p:spPr>
            <a:xfrm>
              <a:off x="6986945" y="7594413"/>
              <a:ext cx="5748000" cy="1653963"/>
            </a:xfrm>
            <a:custGeom>
              <a:avLst/>
              <a:gdLst/>
              <a:ahLst/>
              <a:cxnLst/>
              <a:rect l="l" t="t" r="r" b="b"/>
              <a:pathLst>
                <a:path w="1513877" h="435612" extrusionOk="0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12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6"/>
            <p:cNvGrpSpPr/>
            <p:nvPr/>
          </p:nvGrpSpPr>
          <p:grpSpPr>
            <a:xfrm>
              <a:off x="7083404" y="7379119"/>
              <a:ext cx="5748000" cy="1943285"/>
              <a:chOff x="0" y="-28997"/>
              <a:chExt cx="1513877" cy="511812"/>
            </a:xfrm>
          </p:grpSpPr>
          <p:sp>
            <p:nvSpPr>
              <p:cNvPr id="276" name="Google Shape;276;p6"/>
              <p:cNvSpPr/>
              <p:nvPr/>
            </p:nvSpPr>
            <p:spPr>
              <a:xfrm>
                <a:off x="0" y="0"/>
                <a:ext cx="1513877" cy="435612"/>
              </a:xfrm>
              <a:custGeom>
                <a:avLst/>
                <a:gdLst/>
                <a:ahLst/>
                <a:cxnLst/>
                <a:rect l="l" t="t" r="r" b="b"/>
                <a:pathLst>
                  <a:path w="1513877" h="435612" extrusionOk="0">
                    <a:moveTo>
                      <a:pt x="1310677" y="0"/>
                    </a:moveTo>
                    <a:cubicBezTo>
                      <a:pt x="1422901" y="0"/>
                      <a:pt x="1513877" y="97515"/>
                      <a:pt x="1513877" y="217806"/>
                    </a:cubicBezTo>
                    <a:cubicBezTo>
                      <a:pt x="1513877" y="338097"/>
                      <a:pt x="1422901" y="435612"/>
                      <a:pt x="1310677" y="435612"/>
                    </a:cubicBezTo>
                    <a:lnTo>
                      <a:pt x="203200" y="435612"/>
                    </a:lnTo>
                    <a:cubicBezTo>
                      <a:pt x="90976" y="435612"/>
                      <a:pt x="0" y="338097"/>
                      <a:pt x="0" y="217806"/>
                    </a:cubicBezTo>
                    <a:cubicBezTo>
                      <a:pt x="0" y="975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 txBox="1"/>
              <p:nvPr/>
            </p:nvSpPr>
            <p:spPr>
              <a:xfrm>
                <a:off x="0" y="-28997"/>
                <a:ext cx="1513877" cy="511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547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Arial"/>
                  </a:rPr>
                  <a:t>Business process</a:t>
                </a:r>
                <a:endParaRPr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78" name="Google Shape;278;p6"/>
          <p:cNvSpPr/>
          <p:nvPr/>
        </p:nvSpPr>
        <p:spPr>
          <a:xfrm>
            <a:off x="21505285" y="4178826"/>
            <a:ext cx="604048" cy="912710"/>
          </a:xfrm>
          <a:custGeom>
            <a:avLst/>
            <a:gdLst/>
            <a:ahLst/>
            <a:cxnLst/>
            <a:rect l="l" t="t" r="r" b="b"/>
            <a:pathLst>
              <a:path w="805398" h="1216947" extrusionOk="0">
                <a:moveTo>
                  <a:pt x="0" y="0"/>
                </a:moveTo>
                <a:lnTo>
                  <a:pt x="805398" y="0"/>
                </a:lnTo>
                <a:lnTo>
                  <a:pt x="805398" y="1216947"/>
                </a:lnTo>
                <a:lnTo>
                  <a:pt x="0" y="1216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6"/>
          <p:cNvSpPr/>
          <p:nvPr/>
        </p:nvSpPr>
        <p:spPr>
          <a:xfrm>
            <a:off x="15457068" y="1861076"/>
            <a:ext cx="792599" cy="587965"/>
          </a:xfrm>
          <a:custGeom>
            <a:avLst/>
            <a:gdLst/>
            <a:ahLst/>
            <a:cxnLst/>
            <a:rect l="l" t="t" r="r" b="b"/>
            <a:pathLst>
              <a:path w="929783" h="689730" extrusionOk="0">
                <a:moveTo>
                  <a:pt x="0" y="0"/>
                </a:moveTo>
                <a:lnTo>
                  <a:pt x="929783" y="0"/>
                </a:lnTo>
                <a:lnTo>
                  <a:pt x="929783" y="689730"/>
                </a:lnTo>
                <a:lnTo>
                  <a:pt x="0" y="689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" name="Google Shape;158;p5">
            <a:extLst>
              <a:ext uri="{FF2B5EF4-FFF2-40B4-BE49-F238E27FC236}">
                <a16:creationId xmlns:a16="http://schemas.microsoft.com/office/drawing/2014/main" id="{280FD04E-88C5-45E4-91E6-1076571D8F62}"/>
              </a:ext>
            </a:extLst>
          </p:cNvPr>
          <p:cNvGrpSpPr/>
          <p:nvPr/>
        </p:nvGrpSpPr>
        <p:grpSpPr>
          <a:xfrm>
            <a:off x="12155139" y="269627"/>
            <a:ext cx="1961506" cy="1020547"/>
            <a:chOff x="10934201" y="6098097"/>
            <a:chExt cx="3337833" cy="1335201"/>
          </a:xfrm>
        </p:grpSpPr>
        <p:sp>
          <p:nvSpPr>
            <p:cNvPr id="3" name="Google Shape;159;p5">
              <a:extLst>
                <a:ext uri="{FF2B5EF4-FFF2-40B4-BE49-F238E27FC236}">
                  <a16:creationId xmlns:a16="http://schemas.microsoft.com/office/drawing/2014/main" id="{031142CA-E870-525D-E8A9-10DCC5471175}"/>
                </a:ext>
              </a:extLst>
            </p:cNvPr>
            <p:cNvSpPr/>
            <p:nvPr/>
          </p:nvSpPr>
          <p:spPr>
            <a:xfrm>
              <a:off x="10934201" y="6098097"/>
              <a:ext cx="3337833" cy="1335201"/>
            </a:xfrm>
            <a:custGeom>
              <a:avLst/>
              <a:gdLst/>
              <a:ahLst/>
              <a:cxnLst/>
              <a:rect l="l" t="t" r="r" b="b"/>
              <a:pathLst>
                <a:path w="1741835" h="1488035" extrusionOk="0">
                  <a:moveTo>
                    <a:pt x="0" y="0"/>
                  </a:moveTo>
                  <a:lnTo>
                    <a:pt x="1741835" y="0"/>
                  </a:lnTo>
                  <a:lnTo>
                    <a:pt x="1741835" y="1488034"/>
                  </a:lnTo>
                  <a:lnTo>
                    <a:pt x="0" y="14880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60;p5">
              <a:extLst>
                <a:ext uri="{FF2B5EF4-FFF2-40B4-BE49-F238E27FC236}">
                  <a16:creationId xmlns:a16="http://schemas.microsoft.com/office/drawing/2014/main" id="{A7662EFF-EBBE-7F0A-9164-9A2E3A6A7A5C}"/>
                </a:ext>
              </a:extLst>
            </p:cNvPr>
            <p:cNvSpPr txBox="1"/>
            <p:nvPr/>
          </p:nvSpPr>
          <p:spPr>
            <a:xfrm>
              <a:off x="11299912" y="6503501"/>
              <a:ext cx="2751540" cy="4530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ts val="2701"/>
                </a:lnSpc>
              </a:pPr>
              <a:r>
                <a:rPr lang="en-US" sz="1500" b="1" dirty="0">
                  <a:latin typeface="Open Sans Bold"/>
                </a:rPr>
                <a:t>Problem</a:t>
              </a:r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4B364FCB-CBA7-C6D1-E536-8377B1A0E8FB}"/>
              </a:ext>
            </a:extLst>
          </p:cNvPr>
          <p:cNvGrpSpPr/>
          <p:nvPr/>
        </p:nvGrpSpPr>
        <p:grpSpPr>
          <a:xfrm>
            <a:off x="-838199" y="-771525"/>
            <a:ext cx="9982195" cy="2105026"/>
            <a:chOff x="-39095" y="0"/>
            <a:chExt cx="2629056" cy="55441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EFB3FC7-7626-CFFB-1D49-E4D2610577FD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49916620-7CBF-6ACE-9942-A51F944EA414}"/>
                </a:ext>
              </a:extLst>
            </p:cNvPr>
            <p:cNvSpPr txBox="1"/>
            <p:nvPr/>
          </p:nvSpPr>
          <p:spPr>
            <a:xfrm>
              <a:off x="-39095" y="88002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"/>
                </a:rPr>
                <a:t>           </a:t>
              </a:r>
              <a:r>
                <a:rPr lang="en-US" sz="3200" b="1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3200" b="1" dirty="0">
                  <a:solidFill>
                    <a:srgbClr val="FFFFFF"/>
                  </a:solidFill>
                  <a:latin typeface="Lemon"/>
                </a:rPr>
                <a:t>Problem Identification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7120" y="4834918"/>
            <a:ext cx="2999460" cy="1728439"/>
          </a:xfrm>
          <a:custGeom>
            <a:avLst/>
            <a:gdLst/>
            <a:ahLst/>
            <a:cxnLst/>
            <a:rect l="l" t="t" r="r" b="b"/>
            <a:pathLst>
              <a:path w="2999460" h="1728439">
                <a:moveTo>
                  <a:pt x="0" y="0"/>
                </a:moveTo>
                <a:lnTo>
                  <a:pt x="2999461" y="0"/>
                </a:lnTo>
                <a:lnTo>
                  <a:pt x="2999461" y="1728439"/>
                </a:lnTo>
                <a:lnTo>
                  <a:pt x="0" y="172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1156" y="6257748"/>
            <a:ext cx="1884710" cy="922105"/>
            <a:chOff x="0" y="0"/>
            <a:chExt cx="1513877" cy="7406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3877" cy="740673"/>
            </a:xfrm>
            <a:custGeom>
              <a:avLst/>
              <a:gdLst/>
              <a:ahLst/>
              <a:cxnLst/>
              <a:rect l="l" t="t" r="r" b="b"/>
              <a:pathLst>
                <a:path w="1513877" h="740673">
                  <a:moveTo>
                    <a:pt x="1310677" y="0"/>
                  </a:moveTo>
                  <a:cubicBezTo>
                    <a:pt x="1422901" y="0"/>
                    <a:pt x="1513877" y="165805"/>
                    <a:pt x="1513877" y="370337"/>
                  </a:cubicBezTo>
                  <a:cubicBezTo>
                    <a:pt x="1513877" y="574868"/>
                    <a:pt x="1422901" y="740673"/>
                    <a:pt x="1310677" y="740673"/>
                  </a:cubicBezTo>
                  <a:lnTo>
                    <a:pt x="203200" y="740673"/>
                  </a:lnTo>
                  <a:cubicBezTo>
                    <a:pt x="90976" y="740673"/>
                    <a:pt x="0" y="574868"/>
                    <a:pt x="0" y="370337"/>
                  </a:cubicBezTo>
                  <a:cubicBezTo>
                    <a:pt x="0" y="1658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13877" cy="76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6F3FF"/>
                  </a:solidFill>
                  <a:latin typeface="Lovelo"/>
                </a:rPr>
                <a:t>PT OTO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851838" y="3331592"/>
            <a:ext cx="784859" cy="778972"/>
          </a:xfrm>
          <a:custGeom>
            <a:avLst/>
            <a:gdLst/>
            <a:ahLst/>
            <a:cxnLst/>
            <a:rect l="l" t="t" r="r" b="b"/>
            <a:pathLst>
              <a:path w="784859" h="778972">
                <a:moveTo>
                  <a:pt x="0" y="0"/>
                </a:moveTo>
                <a:lnTo>
                  <a:pt x="784858" y="0"/>
                </a:lnTo>
                <a:lnTo>
                  <a:pt x="784858" y="778972"/>
                </a:lnTo>
                <a:lnTo>
                  <a:pt x="0" y="778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6696" y="3420404"/>
            <a:ext cx="755138" cy="755138"/>
          </a:xfrm>
          <a:custGeom>
            <a:avLst/>
            <a:gdLst/>
            <a:ahLst/>
            <a:cxnLst/>
            <a:rect l="l" t="t" r="r" b="b"/>
            <a:pathLst>
              <a:path w="755138" h="755138">
                <a:moveTo>
                  <a:pt x="0" y="0"/>
                </a:moveTo>
                <a:lnTo>
                  <a:pt x="755138" y="0"/>
                </a:lnTo>
                <a:lnTo>
                  <a:pt x="755138" y="755138"/>
                </a:lnTo>
                <a:lnTo>
                  <a:pt x="0" y="755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171286" y="3513370"/>
            <a:ext cx="1680552" cy="597194"/>
            <a:chOff x="0" y="0"/>
            <a:chExt cx="1513877" cy="537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3877" cy="537965"/>
            </a:xfrm>
            <a:custGeom>
              <a:avLst/>
              <a:gdLst/>
              <a:ahLst/>
              <a:cxnLst/>
              <a:rect l="l" t="t" r="r" b="b"/>
              <a:pathLst>
                <a:path w="1513877" h="537965">
                  <a:moveTo>
                    <a:pt x="1310677" y="0"/>
                  </a:moveTo>
                  <a:cubicBezTo>
                    <a:pt x="1422901" y="0"/>
                    <a:pt x="1513877" y="120428"/>
                    <a:pt x="1513877" y="268983"/>
                  </a:cubicBezTo>
                  <a:cubicBezTo>
                    <a:pt x="1513877" y="417538"/>
                    <a:pt x="1422901" y="537965"/>
                    <a:pt x="1310677" y="537965"/>
                  </a:cubicBezTo>
                  <a:lnTo>
                    <a:pt x="203200" y="537965"/>
                  </a:lnTo>
                  <a:cubicBezTo>
                    <a:pt x="90976" y="537965"/>
                    <a:pt x="0" y="417538"/>
                    <a:pt x="0" y="268983"/>
                  </a:cubicBezTo>
                  <a:cubicBezTo>
                    <a:pt x="0" y="1204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13877" cy="56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4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Komisi</a:t>
              </a:r>
              <a:r>
                <a:rPr lang="en-US" sz="14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 </a:t>
              </a:r>
              <a:r>
                <a:rPr lang="en-US" sz="14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Penjualan</a:t>
              </a:r>
              <a:endParaRPr lang="en-US" sz="1400" dirty="0">
                <a:solidFill>
                  <a:srgbClr val="FFFFFF">
                    <a:alpha val="60000"/>
                  </a:srgbClr>
                </a:solidFill>
                <a:latin typeface="Lovelo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9391834" y="2804397"/>
            <a:ext cx="1075568" cy="616007"/>
          </a:xfrm>
          <a:custGeom>
            <a:avLst/>
            <a:gdLst/>
            <a:ahLst/>
            <a:cxnLst/>
            <a:rect l="l" t="t" r="r" b="b"/>
            <a:pathLst>
              <a:path w="1075568" h="616007">
                <a:moveTo>
                  <a:pt x="0" y="0"/>
                </a:moveTo>
                <a:lnTo>
                  <a:pt x="1075568" y="0"/>
                </a:lnTo>
                <a:lnTo>
                  <a:pt x="1075568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14484" y="5133976"/>
            <a:ext cx="2107028" cy="1206752"/>
          </a:xfrm>
          <a:custGeom>
            <a:avLst/>
            <a:gdLst/>
            <a:ahLst/>
            <a:cxnLst/>
            <a:rect l="l" t="t" r="r" b="b"/>
            <a:pathLst>
              <a:path w="2107028" h="1206752">
                <a:moveTo>
                  <a:pt x="0" y="0"/>
                </a:moveTo>
                <a:lnTo>
                  <a:pt x="2107028" y="0"/>
                </a:lnTo>
                <a:lnTo>
                  <a:pt x="2107028" y="1206752"/>
                </a:lnTo>
                <a:lnTo>
                  <a:pt x="0" y="1206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36696" y="6340728"/>
            <a:ext cx="1316476" cy="378810"/>
            <a:chOff x="0" y="0"/>
            <a:chExt cx="1513877" cy="4356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513877" cy="46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Seller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67998" y="6340728"/>
            <a:ext cx="1323363" cy="369793"/>
            <a:chOff x="0" y="0"/>
            <a:chExt cx="1513877" cy="4230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13877" cy="423029"/>
            </a:xfrm>
            <a:custGeom>
              <a:avLst/>
              <a:gdLst/>
              <a:ahLst/>
              <a:cxnLst/>
              <a:rect l="l" t="t" r="r" b="b"/>
              <a:pathLst>
                <a:path w="1513877" h="423029">
                  <a:moveTo>
                    <a:pt x="1310677" y="0"/>
                  </a:moveTo>
                  <a:cubicBezTo>
                    <a:pt x="1422901" y="0"/>
                    <a:pt x="1513877" y="94698"/>
                    <a:pt x="1513877" y="211515"/>
                  </a:cubicBezTo>
                  <a:cubicBezTo>
                    <a:pt x="1513877" y="328331"/>
                    <a:pt x="1422901" y="423029"/>
                    <a:pt x="1310677" y="423029"/>
                  </a:cubicBezTo>
                  <a:lnTo>
                    <a:pt x="203200" y="423029"/>
                  </a:lnTo>
                  <a:cubicBezTo>
                    <a:pt x="90976" y="423029"/>
                    <a:pt x="0" y="328331"/>
                    <a:pt x="0" y="211515"/>
                  </a:cubicBezTo>
                  <a:cubicBezTo>
                    <a:pt x="0" y="94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513877" cy="451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buyer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9391834" y="3721078"/>
            <a:ext cx="1075568" cy="616007"/>
          </a:xfrm>
          <a:custGeom>
            <a:avLst/>
            <a:gdLst/>
            <a:ahLst/>
            <a:cxnLst/>
            <a:rect l="l" t="t" r="r" b="b"/>
            <a:pathLst>
              <a:path w="1075568" h="616007">
                <a:moveTo>
                  <a:pt x="0" y="0"/>
                </a:moveTo>
                <a:lnTo>
                  <a:pt x="1075568" y="0"/>
                </a:lnTo>
                <a:lnTo>
                  <a:pt x="1075568" y="616007"/>
                </a:lnTo>
                <a:lnTo>
                  <a:pt x="0" y="616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171286" y="5928431"/>
            <a:ext cx="1680552" cy="597194"/>
            <a:chOff x="0" y="0"/>
            <a:chExt cx="1513877" cy="5379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3877" cy="537965"/>
            </a:xfrm>
            <a:custGeom>
              <a:avLst/>
              <a:gdLst/>
              <a:ahLst/>
              <a:cxnLst/>
              <a:rect l="l" t="t" r="r" b="b"/>
              <a:pathLst>
                <a:path w="1513877" h="537965">
                  <a:moveTo>
                    <a:pt x="1310677" y="0"/>
                  </a:moveTo>
                  <a:cubicBezTo>
                    <a:pt x="1422901" y="0"/>
                    <a:pt x="1513877" y="120428"/>
                    <a:pt x="1513877" y="268983"/>
                  </a:cubicBezTo>
                  <a:cubicBezTo>
                    <a:pt x="1513877" y="417538"/>
                    <a:pt x="1422901" y="537965"/>
                    <a:pt x="1310677" y="537965"/>
                  </a:cubicBezTo>
                  <a:lnTo>
                    <a:pt x="203200" y="537965"/>
                  </a:lnTo>
                  <a:cubicBezTo>
                    <a:pt x="90976" y="537965"/>
                    <a:pt x="0" y="417538"/>
                    <a:pt x="0" y="268983"/>
                  </a:cubicBezTo>
                  <a:cubicBezTo>
                    <a:pt x="0" y="1204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513877" cy="56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4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Biaya</a:t>
              </a:r>
              <a:r>
                <a:rPr lang="en-US" sz="14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 </a:t>
              </a:r>
              <a:r>
                <a:rPr lang="en-US" sz="14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Administrasi</a:t>
              </a:r>
              <a:endParaRPr lang="en-US" sz="1400" dirty="0">
                <a:solidFill>
                  <a:srgbClr val="FFFFFF">
                    <a:alpha val="60000"/>
                  </a:srgbClr>
                </a:solidFill>
                <a:latin typeface="Lovelo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8418433" y="7839142"/>
            <a:ext cx="1191664" cy="1007498"/>
          </a:xfrm>
          <a:custGeom>
            <a:avLst/>
            <a:gdLst/>
            <a:ahLst/>
            <a:cxnLst/>
            <a:rect l="l" t="t" r="r" b="b"/>
            <a:pathLst>
              <a:path w="1191664" h="1007498">
                <a:moveTo>
                  <a:pt x="0" y="0"/>
                </a:moveTo>
                <a:lnTo>
                  <a:pt x="1191665" y="0"/>
                </a:lnTo>
                <a:lnTo>
                  <a:pt x="1191665" y="1007498"/>
                </a:lnTo>
                <a:lnTo>
                  <a:pt x="0" y="1007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1286" y="8013732"/>
            <a:ext cx="1680552" cy="658317"/>
            <a:chOff x="0" y="0"/>
            <a:chExt cx="1513877" cy="5930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13877" cy="593026"/>
            </a:xfrm>
            <a:custGeom>
              <a:avLst/>
              <a:gdLst/>
              <a:ahLst/>
              <a:cxnLst/>
              <a:rect l="l" t="t" r="r" b="b"/>
              <a:pathLst>
                <a:path w="1513877" h="593026">
                  <a:moveTo>
                    <a:pt x="1310677" y="0"/>
                  </a:moveTo>
                  <a:cubicBezTo>
                    <a:pt x="1422901" y="0"/>
                    <a:pt x="1513877" y="132753"/>
                    <a:pt x="1513877" y="296513"/>
                  </a:cubicBezTo>
                  <a:cubicBezTo>
                    <a:pt x="1513877" y="460273"/>
                    <a:pt x="1422901" y="593026"/>
                    <a:pt x="1310677" y="593026"/>
                  </a:cubicBezTo>
                  <a:lnTo>
                    <a:pt x="203200" y="593026"/>
                  </a:lnTo>
                  <a:cubicBezTo>
                    <a:pt x="90976" y="593026"/>
                    <a:pt x="0" y="460273"/>
                    <a:pt x="0" y="296513"/>
                  </a:cubicBezTo>
                  <a:cubicBezTo>
                    <a:pt x="0" y="1327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513877" cy="62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Asuransi</a:t>
              </a:r>
              <a:r>
                <a:rPr lang="en-US" sz="11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, </a:t>
              </a:r>
              <a:r>
                <a:rPr lang="en-US" sz="11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Suku</a:t>
              </a:r>
              <a:r>
                <a:rPr lang="en-US" sz="11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 </a:t>
              </a:r>
              <a:r>
                <a:rPr lang="en-US" sz="11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cadang</a:t>
              </a:r>
              <a:r>
                <a:rPr lang="en-US" sz="11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, </a:t>
              </a:r>
              <a:r>
                <a:rPr lang="en-US" sz="11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jasa</a:t>
              </a:r>
              <a:r>
                <a:rPr lang="en-US" sz="1100" dirty="0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 </a:t>
              </a:r>
              <a:r>
                <a:rPr lang="en-US" sz="1100" dirty="0" err="1">
                  <a:solidFill>
                    <a:srgbClr val="FFFFFF">
                      <a:alpha val="60000"/>
                    </a:srgbClr>
                  </a:solidFill>
                  <a:latin typeface="Lovelo"/>
                </a:rPr>
                <a:t>dokumen</a:t>
              </a:r>
              <a:endParaRPr lang="en-US" sz="1100" dirty="0">
                <a:solidFill>
                  <a:srgbClr val="FFFFFF">
                    <a:alpha val="60000"/>
                  </a:srgbClr>
                </a:solidFill>
                <a:latin typeface="Lovelo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 flipH="1" flipV="1">
            <a:off x="4717307" y="6254299"/>
            <a:ext cx="1280705" cy="288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6171286" y="3811967"/>
            <a:ext cx="0" cy="45309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3440392" y="6070150"/>
            <a:ext cx="1492021" cy="1391649"/>
          </a:xfrm>
          <a:custGeom>
            <a:avLst/>
            <a:gdLst/>
            <a:ahLst/>
            <a:cxnLst/>
            <a:rect l="l" t="t" r="r" b="b"/>
            <a:pathLst>
              <a:path w="1492021" h="1391649">
                <a:moveTo>
                  <a:pt x="0" y="0"/>
                </a:moveTo>
                <a:lnTo>
                  <a:pt x="1492021" y="0"/>
                </a:lnTo>
                <a:lnTo>
                  <a:pt x="1492021" y="1391649"/>
                </a:lnTo>
                <a:lnTo>
                  <a:pt x="0" y="1391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781135">
            <a:off x="7547516" y="1848266"/>
            <a:ext cx="1741835" cy="1488035"/>
          </a:xfrm>
          <a:custGeom>
            <a:avLst/>
            <a:gdLst/>
            <a:ahLst/>
            <a:cxnLst/>
            <a:rect l="l" t="t" r="r" b="b"/>
            <a:pathLst>
              <a:path w="1741835" h="1488035">
                <a:moveTo>
                  <a:pt x="0" y="0"/>
                </a:moveTo>
                <a:lnTo>
                  <a:pt x="1741835" y="0"/>
                </a:lnTo>
                <a:lnTo>
                  <a:pt x="1741835" y="1488034"/>
                </a:lnTo>
                <a:lnTo>
                  <a:pt x="0" y="1488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781135">
            <a:off x="7506796" y="4732763"/>
            <a:ext cx="1406631" cy="1201673"/>
          </a:xfrm>
          <a:custGeom>
            <a:avLst/>
            <a:gdLst/>
            <a:ahLst/>
            <a:cxnLst/>
            <a:rect l="l" t="t" r="r" b="b"/>
            <a:pathLst>
              <a:path w="1406631" h="1201673">
                <a:moveTo>
                  <a:pt x="0" y="0"/>
                </a:moveTo>
                <a:lnTo>
                  <a:pt x="1406631" y="0"/>
                </a:lnTo>
                <a:lnTo>
                  <a:pt x="1406631" y="1201672"/>
                </a:lnTo>
                <a:lnTo>
                  <a:pt x="0" y="12016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781135">
            <a:off x="7608752" y="6831587"/>
            <a:ext cx="1406631" cy="1201673"/>
          </a:xfrm>
          <a:custGeom>
            <a:avLst/>
            <a:gdLst/>
            <a:ahLst/>
            <a:cxnLst/>
            <a:rect l="l" t="t" r="r" b="b"/>
            <a:pathLst>
              <a:path w="1406631" h="1201673">
                <a:moveTo>
                  <a:pt x="0" y="0"/>
                </a:moveTo>
                <a:lnTo>
                  <a:pt x="1406631" y="0"/>
                </a:lnTo>
                <a:lnTo>
                  <a:pt x="1406631" y="1201673"/>
                </a:lnTo>
                <a:lnTo>
                  <a:pt x="0" y="12016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-728831" y="-781049"/>
            <a:ext cx="9491298" cy="1543050"/>
            <a:chOff x="0" y="0"/>
            <a:chExt cx="2499766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99766" cy="406400"/>
            </a:xfrm>
            <a:custGeom>
              <a:avLst/>
              <a:gdLst/>
              <a:ahLst/>
              <a:cxnLst/>
              <a:rect l="l" t="t" r="r" b="b"/>
              <a:pathLst>
                <a:path w="2499766" h="406400">
                  <a:moveTo>
                    <a:pt x="249976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499766" y="406400"/>
                  </a:lnTo>
                  <a:lnTo>
                    <a:pt x="2398166" y="203200"/>
                  </a:lnTo>
                  <a:lnTo>
                    <a:pt x="2499766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88900" y="-38100"/>
              <a:ext cx="23219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3011327" y="474969"/>
            <a:ext cx="3830478" cy="4114800"/>
          </a:xfrm>
          <a:custGeom>
            <a:avLst/>
            <a:gdLst/>
            <a:ahLst/>
            <a:cxnLst/>
            <a:rect l="l" t="t" r="r" b="b"/>
            <a:pathLst>
              <a:path w="3740727" h="4114800">
                <a:moveTo>
                  <a:pt x="0" y="0"/>
                </a:moveTo>
                <a:lnTo>
                  <a:pt x="3740727" y="0"/>
                </a:lnTo>
                <a:lnTo>
                  <a:pt x="3740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2324421" y="5101679"/>
            <a:ext cx="5183619" cy="2613296"/>
            <a:chOff x="-25313" y="-145294"/>
            <a:chExt cx="1539190" cy="9477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13877" cy="740673"/>
            </a:xfrm>
            <a:custGeom>
              <a:avLst/>
              <a:gdLst/>
              <a:ahLst/>
              <a:cxnLst/>
              <a:rect l="l" t="t" r="r" b="b"/>
              <a:pathLst>
                <a:path w="1513877" h="740673">
                  <a:moveTo>
                    <a:pt x="1310677" y="0"/>
                  </a:moveTo>
                  <a:cubicBezTo>
                    <a:pt x="1422901" y="0"/>
                    <a:pt x="1513877" y="165805"/>
                    <a:pt x="1513877" y="370337"/>
                  </a:cubicBezTo>
                  <a:cubicBezTo>
                    <a:pt x="1513877" y="574868"/>
                    <a:pt x="1422901" y="740673"/>
                    <a:pt x="1310677" y="740673"/>
                  </a:cubicBezTo>
                  <a:lnTo>
                    <a:pt x="203200" y="740673"/>
                  </a:lnTo>
                  <a:cubicBezTo>
                    <a:pt x="90976" y="740673"/>
                    <a:pt x="0" y="574868"/>
                    <a:pt x="0" y="370337"/>
                  </a:cubicBezTo>
                  <a:cubicBezTo>
                    <a:pt x="0" y="1658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25313" y="-145294"/>
              <a:ext cx="1517493" cy="94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Hipotesis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: </a:t>
              </a:r>
            </a:p>
            <a:p>
              <a:pPr algn="ctr"/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Faktor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yang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mempengaruhi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tingkat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Penjualan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adalah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Harga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yang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objektif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dan</a:t>
              </a:r>
              <a:r>
                <a:rPr lang="en-US" sz="2000" b="1" dirty="0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b="1" dirty="0" err="1">
                  <a:solidFill>
                    <a:srgbClr val="F7F3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menguntungkan</a:t>
              </a:r>
              <a:endParaRPr lang="en-US" sz="2000" b="1" dirty="0">
                <a:solidFill>
                  <a:srgbClr val="F7F3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587741" y="4688698"/>
            <a:ext cx="748595" cy="74859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7579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945097" y="2267885"/>
            <a:ext cx="10856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Open Sans Bold"/>
              </a:rPr>
              <a:t>60%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67310" y="5053881"/>
            <a:ext cx="10856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Open Sans Bold"/>
              </a:rPr>
              <a:t>30%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05981" y="7152706"/>
            <a:ext cx="10856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Open Sans Bold"/>
              </a:rPr>
              <a:t>10%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5494" y="276226"/>
            <a:ext cx="96272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3190" dirty="0">
                <a:solidFill>
                  <a:srgbClr val="FFFFFF"/>
                </a:solidFill>
                <a:latin typeface="Lovelo" panose="020B0604020202020204" charset="0"/>
              </a:rPr>
              <a:t>Problem Identification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323716" y="1410221"/>
            <a:ext cx="3205700" cy="305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Pendapatan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perusahaan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dipegaruhi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oleh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komisi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 yang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memiliki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pengaruh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besar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yaitu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60% </a:t>
            </a:r>
          </a:p>
          <a:p>
            <a:pPr>
              <a:lnSpc>
                <a:spcPts val="2999"/>
              </a:lnSpc>
            </a:pP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Semakin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tinggi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penjualan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=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komisi</a:t>
            </a:r>
            <a:r>
              <a:rPr lang="en-US" sz="214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2" dirty="0" err="1">
                <a:solidFill>
                  <a:srgbClr val="000000"/>
                </a:solidFill>
                <a:latin typeface="Open Sans Bold"/>
              </a:rPr>
              <a:t>tinggi</a:t>
            </a:r>
            <a:endParaRPr lang="en-US" sz="2142" dirty="0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301735" y="1115617"/>
            <a:ext cx="5748790" cy="2140448"/>
            <a:chOff x="-208" y="-56578"/>
            <a:chExt cx="1514085" cy="56373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13877" cy="487539"/>
            </a:xfrm>
            <a:custGeom>
              <a:avLst/>
              <a:gdLst/>
              <a:ahLst/>
              <a:cxnLst/>
              <a:rect l="l" t="t" r="r" b="b"/>
              <a:pathLst>
                <a:path w="1513877" h="487539">
                  <a:moveTo>
                    <a:pt x="1310677" y="0"/>
                  </a:moveTo>
                  <a:cubicBezTo>
                    <a:pt x="1422901" y="0"/>
                    <a:pt x="1513877" y="109139"/>
                    <a:pt x="1513877" y="243770"/>
                  </a:cubicBezTo>
                  <a:cubicBezTo>
                    <a:pt x="1513877" y="378400"/>
                    <a:pt x="1422901" y="487539"/>
                    <a:pt x="1310677" y="487539"/>
                  </a:cubicBezTo>
                  <a:lnTo>
                    <a:pt x="203200" y="487539"/>
                  </a:lnTo>
                  <a:cubicBezTo>
                    <a:pt x="90976" y="487539"/>
                    <a:pt x="0" y="378400"/>
                    <a:pt x="0" y="243770"/>
                  </a:cubicBezTo>
                  <a:cubicBezTo>
                    <a:pt x="0" y="1091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-208" y="-56578"/>
              <a:ext cx="1513877" cy="56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Seberapa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besar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pengaruh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</a:p>
            <a:p>
              <a:pPr algn="ctr">
                <a:lnSpc>
                  <a:spcPts val="4619"/>
                </a:lnSpc>
              </a:pP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Penetapan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harga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terhadap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keuntungan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2800" dirty="0" err="1">
                  <a:solidFill>
                    <a:srgbClr val="F7F3FF"/>
                  </a:solidFill>
                  <a:latin typeface="Lovelo"/>
                </a:rPr>
                <a:t>perusahaan</a:t>
              </a:r>
              <a:r>
                <a:rPr lang="en-US" sz="2800" dirty="0">
                  <a:solidFill>
                    <a:srgbClr val="F7F3FF"/>
                  </a:solidFill>
                  <a:latin typeface="Lovelo"/>
                </a:rPr>
                <a:t> ? 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446880" y="3402757"/>
            <a:ext cx="1028897" cy="296061"/>
            <a:chOff x="0" y="0"/>
            <a:chExt cx="1513877" cy="43561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513877" cy="46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>
                  <a:solidFill>
                    <a:srgbClr val="ECE9FA"/>
                  </a:solidFill>
                  <a:latin typeface="Lovelo"/>
                </a:rPr>
                <a:t>Seller</a:t>
              </a:r>
            </a:p>
          </p:txBody>
        </p:sp>
      </p:grpSp>
      <p:sp>
        <p:nvSpPr>
          <p:cNvPr id="57" name="Freeform 57"/>
          <p:cNvSpPr/>
          <p:nvPr/>
        </p:nvSpPr>
        <p:spPr>
          <a:xfrm>
            <a:off x="16281150" y="8671312"/>
            <a:ext cx="2827696" cy="1872170"/>
          </a:xfrm>
          <a:custGeom>
            <a:avLst/>
            <a:gdLst/>
            <a:ahLst/>
            <a:cxnLst/>
            <a:rect l="l" t="t" r="r" b="b"/>
            <a:pathLst>
              <a:path w="2827696" h="1872170">
                <a:moveTo>
                  <a:pt x="0" y="0"/>
                </a:moveTo>
                <a:lnTo>
                  <a:pt x="2827696" y="0"/>
                </a:lnTo>
                <a:lnTo>
                  <a:pt x="2827696" y="1872170"/>
                </a:lnTo>
                <a:lnTo>
                  <a:pt x="0" y="18721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1" name="Group 8">
            <a:extLst>
              <a:ext uri="{FF2B5EF4-FFF2-40B4-BE49-F238E27FC236}">
                <a16:creationId xmlns:a16="http://schemas.microsoft.com/office/drawing/2014/main" id="{0E89F4EC-56E1-7414-61FA-E9BCE66DD229}"/>
              </a:ext>
            </a:extLst>
          </p:cNvPr>
          <p:cNvGrpSpPr/>
          <p:nvPr/>
        </p:nvGrpSpPr>
        <p:grpSpPr>
          <a:xfrm>
            <a:off x="6171286" y="3512633"/>
            <a:ext cx="1680552" cy="597194"/>
            <a:chOff x="0" y="0"/>
            <a:chExt cx="1513877" cy="537965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60588EA-4FF1-27CC-D1E5-9661406E38F9}"/>
                </a:ext>
              </a:extLst>
            </p:cNvPr>
            <p:cNvSpPr/>
            <p:nvPr/>
          </p:nvSpPr>
          <p:spPr>
            <a:xfrm>
              <a:off x="0" y="0"/>
              <a:ext cx="1513877" cy="537965"/>
            </a:xfrm>
            <a:custGeom>
              <a:avLst/>
              <a:gdLst/>
              <a:ahLst/>
              <a:cxnLst/>
              <a:rect l="l" t="t" r="r" b="b"/>
              <a:pathLst>
                <a:path w="1513877" h="537965">
                  <a:moveTo>
                    <a:pt x="1310677" y="0"/>
                  </a:moveTo>
                  <a:cubicBezTo>
                    <a:pt x="1422901" y="0"/>
                    <a:pt x="1513877" y="120428"/>
                    <a:pt x="1513877" y="268983"/>
                  </a:cubicBezTo>
                  <a:cubicBezTo>
                    <a:pt x="1513877" y="417538"/>
                    <a:pt x="1422901" y="537965"/>
                    <a:pt x="1310677" y="537965"/>
                  </a:cubicBezTo>
                  <a:lnTo>
                    <a:pt x="203200" y="537965"/>
                  </a:lnTo>
                  <a:cubicBezTo>
                    <a:pt x="90976" y="537965"/>
                    <a:pt x="0" y="417538"/>
                    <a:pt x="0" y="268983"/>
                  </a:cubicBezTo>
                  <a:cubicBezTo>
                    <a:pt x="0" y="1204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C264B6A-92C7-F279-1BFA-3810A1BB5C7B}"/>
                </a:ext>
              </a:extLst>
            </p:cNvPr>
            <p:cNvSpPr txBox="1"/>
            <p:nvPr/>
          </p:nvSpPr>
          <p:spPr>
            <a:xfrm>
              <a:off x="0" y="-28575"/>
              <a:ext cx="1513877" cy="56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400" dirty="0" err="1">
                  <a:solidFill>
                    <a:srgbClr val="E6E5F8"/>
                  </a:solidFill>
                  <a:latin typeface="Lovelo"/>
                </a:rPr>
                <a:t>Komisi</a:t>
              </a:r>
              <a:r>
                <a:rPr lang="en-US" sz="1400" dirty="0">
                  <a:solidFill>
                    <a:srgbClr val="E6E5F8"/>
                  </a:solidFill>
                  <a:latin typeface="Lovelo"/>
                </a:rPr>
                <a:t> </a:t>
              </a:r>
              <a:r>
                <a:rPr lang="en-US" sz="1400" dirty="0" err="1">
                  <a:solidFill>
                    <a:srgbClr val="E6E5F8"/>
                  </a:solidFill>
                  <a:latin typeface="Lovelo"/>
                </a:rPr>
                <a:t>Penjualan</a:t>
              </a:r>
              <a:endParaRPr lang="en-US" sz="1400" dirty="0">
                <a:solidFill>
                  <a:srgbClr val="E6E5F8"/>
                </a:solidFill>
                <a:latin typeface="Lovelo"/>
              </a:endParaRPr>
            </a:p>
          </p:txBody>
        </p:sp>
      </p:grpSp>
      <p:sp>
        <p:nvSpPr>
          <p:cNvPr id="64" name="Freeform 12">
            <a:extLst>
              <a:ext uri="{FF2B5EF4-FFF2-40B4-BE49-F238E27FC236}">
                <a16:creationId xmlns:a16="http://schemas.microsoft.com/office/drawing/2014/main" id="{169E4188-4926-5D4D-D5A1-CF3D1AF32535}"/>
              </a:ext>
            </a:extLst>
          </p:cNvPr>
          <p:cNvSpPr/>
          <p:nvPr/>
        </p:nvSpPr>
        <p:spPr>
          <a:xfrm>
            <a:off x="8914484" y="5133239"/>
            <a:ext cx="2107028" cy="1206752"/>
          </a:xfrm>
          <a:custGeom>
            <a:avLst/>
            <a:gdLst/>
            <a:ahLst/>
            <a:cxnLst/>
            <a:rect l="l" t="t" r="r" b="b"/>
            <a:pathLst>
              <a:path w="2107028" h="1206752">
                <a:moveTo>
                  <a:pt x="0" y="0"/>
                </a:moveTo>
                <a:lnTo>
                  <a:pt x="2107028" y="0"/>
                </a:lnTo>
                <a:lnTo>
                  <a:pt x="2107028" y="1206752"/>
                </a:lnTo>
                <a:lnTo>
                  <a:pt x="0" y="1206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5" name="Group 13">
            <a:extLst>
              <a:ext uri="{FF2B5EF4-FFF2-40B4-BE49-F238E27FC236}">
                <a16:creationId xmlns:a16="http://schemas.microsoft.com/office/drawing/2014/main" id="{5B2898E9-EA1F-4D58-2E1C-0DBFA26332BF}"/>
              </a:ext>
            </a:extLst>
          </p:cNvPr>
          <p:cNvGrpSpPr/>
          <p:nvPr/>
        </p:nvGrpSpPr>
        <p:grpSpPr>
          <a:xfrm>
            <a:off x="8636696" y="6339991"/>
            <a:ext cx="1316476" cy="378810"/>
            <a:chOff x="0" y="0"/>
            <a:chExt cx="1513877" cy="435612"/>
          </a:xfrm>
        </p:grpSpPr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3192580F-2547-9D91-2E2F-0A058D2B406B}"/>
                </a:ext>
              </a:extLst>
            </p:cNvPr>
            <p:cNvSpPr/>
            <p:nvPr/>
          </p:nvSpPr>
          <p:spPr>
            <a:xfrm>
              <a:off x="0" y="0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67" name="TextBox 15">
              <a:extLst>
                <a:ext uri="{FF2B5EF4-FFF2-40B4-BE49-F238E27FC236}">
                  <a16:creationId xmlns:a16="http://schemas.microsoft.com/office/drawing/2014/main" id="{AA92682C-B63A-4528-E8BB-52E2393CEC79}"/>
                </a:ext>
              </a:extLst>
            </p:cNvPr>
            <p:cNvSpPr txBox="1"/>
            <p:nvPr/>
          </p:nvSpPr>
          <p:spPr>
            <a:xfrm>
              <a:off x="0" y="-28575"/>
              <a:ext cx="1513877" cy="46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>
                  <a:solidFill>
                    <a:srgbClr val="F6F3FF"/>
                  </a:solidFill>
                  <a:latin typeface="Lovelo"/>
                </a:rPr>
                <a:t>Seller</a:t>
              </a:r>
            </a:p>
          </p:txBody>
        </p:sp>
      </p:grpSp>
      <p:grpSp>
        <p:nvGrpSpPr>
          <p:cNvPr id="68" name="Group 16">
            <a:extLst>
              <a:ext uri="{FF2B5EF4-FFF2-40B4-BE49-F238E27FC236}">
                <a16:creationId xmlns:a16="http://schemas.microsoft.com/office/drawing/2014/main" id="{44A141C6-C5F5-1052-9842-51DC75F14564}"/>
              </a:ext>
            </a:extLst>
          </p:cNvPr>
          <p:cNvGrpSpPr/>
          <p:nvPr/>
        </p:nvGrpSpPr>
        <p:grpSpPr>
          <a:xfrm>
            <a:off x="9967998" y="6339991"/>
            <a:ext cx="1323363" cy="369793"/>
            <a:chOff x="0" y="0"/>
            <a:chExt cx="1513877" cy="423029"/>
          </a:xfrm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4407C5DB-3578-4283-6F15-B789C299A34B}"/>
                </a:ext>
              </a:extLst>
            </p:cNvPr>
            <p:cNvSpPr/>
            <p:nvPr/>
          </p:nvSpPr>
          <p:spPr>
            <a:xfrm>
              <a:off x="0" y="0"/>
              <a:ext cx="1513877" cy="423029"/>
            </a:xfrm>
            <a:custGeom>
              <a:avLst/>
              <a:gdLst/>
              <a:ahLst/>
              <a:cxnLst/>
              <a:rect l="l" t="t" r="r" b="b"/>
              <a:pathLst>
                <a:path w="1513877" h="423029">
                  <a:moveTo>
                    <a:pt x="1310677" y="0"/>
                  </a:moveTo>
                  <a:cubicBezTo>
                    <a:pt x="1422901" y="0"/>
                    <a:pt x="1513877" y="94698"/>
                    <a:pt x="1513877" y="211515"/>
                  </a:cubicBezTo>
                  <a:cubicBezTo>
                    <a:pt x="1513877" y="328331"/>
                    <a:pt x="1422901" y="423029"/>
                    <a:pt x="1310677" y="423029"/>
                  </a:cubicBezTo>
                  <a:lnTo>
                    <a:pt x="203200" y="423029"/>
                  </a:lnTo>
                  <a:cubicBezTo>
                    <a:pt x="90976" y="423029"/>
                    <a:pt x="0" y="328331"/>
                    <a:pt x="0" y="211515"/>
                  </a:cubicBezTo>
                  <a:cubicBezTo>
                    <a:pt x="0" y="94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70" name="TextBox 18">
              <a:extLst>
                <a:ext uri="{FF2B5EF4-FFF2-40B4-BE49-F238E27FC236}">
                  <a16:creationId xmlns:a16="http://schemas.microsoft.com/office/drawing/2014/main" id="{4FD924BF-9A5B-10D6-0C2D-08F7696F6FD0}"/>
                </a:ext>
              </a:extLst>
            </p:cNvPr>
            <p:cNvSpPr txBox="1"/>
            <p:nvPr/>
          </p:nvSpPr>
          <p:spPr>
            <a:xfrm>
              <a:off x="0" y="-28575"/>
              <a:ext cx="1513877" cy="451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>
                  <a:solidFill>
                    <a:srgbClr val="F7F3FF"/>
                  </a:solidFill>
                  <a:latin typeface="Lovelo"/>
                </a:rPr>
                <a:t>buyer</a:t>
              </a:r>
            </a:p>
          </p:txBody>
        </p:sp>
      </p:grpSp>
      <p:grpSp>
        <p:nvGrpSpPr>
          <p:cNvPr id="71" name="Group 20">
            <a:extLst>
              <a:ext uri="{FF2B5EF4-FFF2-40B4-BE49-F238E27FC236}">
                <a16:creationId xmlns:a16="http://schemas.microsoft.com/office/drawing/2014/main" id="{FA4B5461-DC30-0FDD-AC66-0723FF971DBC}"/>
              </a:ext>
            </a:extLst>
          </p:cNvPr>
          <p:cNvGrpSpPr/>
          <p:nvPr/>
        </p:nvGrpSpPr>
        <p:grpSpPr>
          <a:xfrm>
            <a:off x="6171286" y="5927694"/>
            <a:ext cx="1680552" cy="597194"/>
            <a:chOff x="0" y="0"/>
            <a:chExt cx="1513877" cy="537965"/>
          </a:xfrm>
        </p:grpSpPr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64A87D8C-7E90-BCB3-944E-23FDA92FAB3D}"/>
                </a:ext>
              </a:extLst>
            </p:cNvPr>
            <p:cNvSpPr/>
            <p:nvPr/>
          </p:nvSpPr>
          <p:spPr>
            <a:xfrm>
              <a:off x="0" y="0"/>
              <a:ext cx="1513877" cy="537965"/>
            </a:xfrm>
            <a:custGeom>
              <a:avLst/>
              <a:gdLst/>
              <a:ahLst/>
              <a:cxnLst/>
              <a:rect l="l" t="t" r="r" b="b"/>
              <a:pathLst>
                <a:path w="1513877" h="537965">
                  <a:moveTo>
                    <a:pt x="1310677" y="0"/>
                  </a:moveTo>
                  <a:cubicBezTo>
                    <a:pt x="1422901" y="0"/>
                    <a:pt x="1513877" y="120428"/>
                    <a:pt x="1513877" y="268983"/>
                  </a:cubicBezTo>
                  <a:cubicBezTo>
                    <a:pt x="1513877" y="417538"/>
                    <a:pt x="1422901" y="537965"/>
                    <a:pt x="1310677" y="537965"/>
                  </a:cubicBezTo>
                  <a:lnTo>
                    <a:pt x="203200" y="537965"/>
                  </a:lnTo>
                  <a:cubicBezTo>
                    <a:pt x="90976" y="537965"/>
                    <a:pt x="0" y="417538"/>
                    <a:pt x="0" y="268983"/>
                  </a:cubicBezTo>
                  <a:cubicBezTo>
                    <a:pt x="0" y="1204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73" name="TextBox 22">
              <a:extLst>
                <a:ext uri="{FF2B5EF4-FFF2-40B4-BE49-F238E27FC236}">
                  <a16:creationId xmlns:a16="http://schemas.microsoft.com/office/drawing/2014/main" id="{BBA7E78A-67A2-E3AB-0607-0730202D79DF}"/>
                </a:ext>
              </a:extLst>
            </p:cNvPr>
            <p:cNvSpPr txBox="1"/>
            <p:nvPr/>
          </p:nvSpPr>
          <p:spPr>
            <a:xfrm>
              <a:off x="0" y="-28575"/>
              <a:ext cx="1513877" cy="56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400" dirty="0" err="1">
                  <a:solidFill>
                    <a:srgbClr val="F7F3FF"/>
                  </a:solidFill>
                  <a:latin typeface="Lovelo"/>
                </a:rPr>
                <a:t>Biaya</a:t>
              </a:r>
              <a:r>
                <a:rPr lang="en-US" sz="14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1400" dirty="0" err="1">
                  <a:solidFill>
                    <a:srgbClr val="F7F3FF"/>
                  </a:solidFill>
                  <a:latin typeface="Lovelo"/>
                </a:rPr>
                <a:t>Administrasi</a:t>
              </a:r>
              <a:endParaRPr lang="en-US" sz="1400" dirty="0">
                <a:solidFill>
                  <a:srgbClr val="F7F3FF"/>
                </a:solidFill>
                <a:latin typeface="Lovelo"/>
              </a:endParaRPr>
            </a:p>
          </p:txBody>
        </p:sp>
      </p:grpSp>
      <p:grpSp>
        <p:nvGrpSpPr>
          <p:cNvPr id="74" name="Group 24">
            <a:extLst>
              <a:ext uri="{FF2B5EF4-FFF2-40B4-BE49-F238E27FC236}">
                <a16:creationId xmlns:a16="http://schemas.microsoft.com/office/drawing/2014/main" id="{478CE533-45D4-A586-C20D-7F619B09F8FA}"/>
              </a:ext>
            </a:extLst>
          </p:cNvPr>
          <p:cNvGrpSpPr/>
          <p:nvPr/>
        </p:nvGrpSpPr>
        <p:grpSpPr>
          <a:xfrm>
            <a:off x="6171286" y="8012995"/>
            <a:ext cx="1680552" cy="658317"/>
            <a:chOff x="0" y="0"/>
            <a:chExt cx="1513877" cy="593026"/>
          </a:xfrm>
        </p:grpSpPr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2303B34E-D73E-51BF-7DF8-F98E239564DB}"/>
                </a:ext>
              </a:extLst>
            </p:cNvPr>
            <p:cNvSpPr/>
            <p:nvPr/>
          </p:nvSpPr>
          <p:spPr>
            <a:xfrm>
              <a:off x="0" y="0"/>
              <a:ext cx="1513877" cy="593026"/>
            </a:xfrm>
            <a:custGeom>
              <a:avLst/>
              <a:gdLst/>
              <a:ahLst/>
              <a:cxnLst/>
              <a:rect l="l" t="t" r="r" b="b"/>
              <a:pathLst>
                <a:path w="1513877" h="593026">
                  <a:moveTo>
                    <a:pt x="1310677" y="0"/>
                  </a:moveTo>
                  <a:cubicBezTo>
                    <a:pt x="1422901" y="0"/>
                    <a:pt x="1513877" y="132753"/>
                    <a:pt x="1513877" y="296513"/>
                  </a:cubicBezTo>
                  <a:cubicBezTo>
                    <a:pt x="1513877" y="460273"/>
                    <a:pt x="1422901" y="593026"/>
                    <a:pt x="1310677" y="593026"/>
                  </a:cubicBezTo>
                  <a:lnTo>
                    <a:pt x="203200" y="593026"/>
                  </a:lnTo>
                  <a:cubicBezTo>
                    <a:pt x="90976" y="593026"/>
                    <a:pt x="0" y="460273"/>
                    <a:pt x="0" y="296513"/>
                  </a:cubicBezTo>
                  <a:cubicBezTo>
                    <a:pt x="0" y="1327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D96D7E50-B81B-8B7B-8152-CCF15F18A7F2}"/>
                </a:ext>
              </a:extLst>
            </p:cNvPr>
            <p:cNvSpPr txBox="1"/>
            <p:nvPr/>
          </p:nvSpPr>
          <p:spPr>
            <a:xfrm>
              <a:off x="0" y="-28575"/>
              <a:ext cx="1513877" cy="62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 err="1">
                  <a:solidFill>
                    <a:srgbClr val="F7F3FF"/>
                  </a:solidFill>
                  <a:latin typeface="Lovelo"/>
                </a:rPr>
                <a:t>Asuransi</a:t>
              </a:r>
              <a:r>
                <a:rPr lang="en-US" sz="1100" dirty="0">
                  <a:solidFill>
                    <a:srgbClr val="F7F3FF"/>
                  </a:solidFill>
                  <a:latin typeface="Lovelo"/>
                </a:rPr>
                <a:t>, </a:t>
              </a:r>
              <a:r>
                <a:rPr lang="en-US" sz="1100" dirty="0" err="1">
                  <a:solidFill>
                    <a:srgbClr val="F7F3FF"/>
                  </a:solidFill>
                  <a:latin typeface="Lovelo"/>
                </a:rPr>
                <a:t>Suku</a:t>
              </a:r>
              <a:r>
                <a:rPr lang="en-US" sz="11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1100" dirty="0" err="1">
                  <a:solidFill>
                    <a:srgbClr val="F7F3FF"/>
                  </a:solidFill>
                  <a:latin typeface="Lovelo"/>
                </a:rPr>
                <a:t>cadang</a:t>
              </a:r>
              <a:r>
                <a:rPr lang="en-US" sz="1100" dirty="0">
                  <a:solidFill>
                    <a:srgbClr val="F7F3FF"/>
                  </a:solidFill>
                  <a:latin typeface="Lovelo"/>
                </a:rPr>
                <a:t>, </a:t>
              </a:r>
              <a:r>
                <a:rPr lang="en-US" sz="1100" dirty="0" err="1">
                  <a:solidFill>
                    <a:srgbClr val="F7F3FF"/>
                  </a:solidFill>
                  <a:latin typeface="Lovelo"/>
                </a:rPr>
                <a:t>jasa</a:t>
              </a:r>
              <a:r>
                <a:rPr lang="en-US" sz="1100" dirty="0">
                  <a:solidFill>
                    <a:srgbClr val="F7F3FF"/>
                  </a:solidFill>
                  <a:latin typeface="Lovelo"/>
                </a:rPr>
                <a:t> </a:t>
              </a:r>
              <a:r>
                <a:rPr lang="en-US" sz="1100" dirty="0" err="1">
                  <a:solidFill>
                    <a:srgbClr val="F7F3FF"/>
                  </a:solidFill>
                  <a:latin typeface="Lovelo"/>
                </a:rPr>
                <a:t>dokumen</a:t>
              </a:r>
              <a:endParaRPr lang="en-US" sz="1100" dirty="0">
                <a:solidFill>
                  <a:srgbClr val="F7F3FF"/>
                </a:solidFill>
                <a:latin typeface="Lovelo"/>
              </a:endParaRPr>
            </a:p>
          </p:txBody>
        </p:sp>
      </p:grpSp>
      <p:grpSp>
        <p:nvGrpSpPr>
          <p:cNvPr id="77" name="Group 54">
            <a:extLst>
              <a:ext uri="{FF2B5EF4-FFF2-40B4-BE49-F238E27FC236}">
                <a16:creationId xmlns:a16="http://schemas.microsoft.com/office/drawing/2014/main" id="{A09F7360-D378-986B-FA93-8F189ADE70EB}"/>
              </a:ext>
            </a:extLst>
          </p:cNvPr>
          <p:cNvGrpSpPr/>
          <p:nvPr/>
        </p:nvGrpSpPr>
        <p:grpSpPr>
          <a:xfrm>
            <a:off x="9374760" y="4373838"/>
            <a:ext cx="1096025" cy="314860"/>
            <a:chOff x="-61087" y="0"/>
            <a:chExt cx="1574964" cy="452447"/>
          </a:xfrm>
        </p:grpSpPr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06FA3852-A5BD-1DD5-373E-26D62AC76B2F}"/>
                </a:ext>
              </a:extLst>
            </p:cNvPr>
            <p:cNvSpPr/>
            <p:nvPr/>
          </p:nvSpPr>
          <p:spPr>
            <a:xfrm>
              <a:off x="0" y="0"/>
              <a:ext cx="1513877" cy="423029"/>
            </a:xfrm>
            <a:custGeom>
              <a:avLst/>
              <a:gdLst/>
              <a:ahLst/>
              <a:cxnLst/>
              <a:rect l="l" t="t" r="r" b="b"/>
              <a:pathLst>
                <a:path w="1513877" h="423029">
                  <a:moveTo>
                    <a:pt x="1310677" y="0"/>
                  </a:moveTo>
                  <a:cubicBezTo>
                    <a:pt x="1422901" y="0"/>
                    <a:pt x="1513877" y="94698"/>
                    <a:pt x="1513877" y="211515"/>
                  </a:cubicBezTo>
                  <a:cubicBezTo>
                    <a:pt x="1513877" y="328331"/>
                    <a:pt x="1422901" y="423029"/>
                    <a:pt x="1310677" y="423029"/>
                  </a:cubicBezTo>
                  <a:lnTo>
                    <a:pt x="203200" y="423029"/>
                  </a:lnTo>
                  <a:cubicBezTo>
                    <a:pt x="90976" y="423029"/>
                    <a:pt x="0" y="328331"/>
                    <a:pt x="0" y="211515"/>
                  </a:cubicBezTo>
                  <a:cubicBezTo>
                    <a:pt x="0" y="94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79" name="TextBox 56">
              <a:extLst>
                <a:ext uri="{FF2B5EF4-FFF2-40B4-BE49-F238E27FC236}">
                  <a16:creationId xmlns:a16="http://schemas.microsoft.com/office/drawing/2014/main" id="{21FF8497-8186-ACAB-7328-177139E536DE}"/>
                </a:ext>
              </a:extLst>
            </p:cNvPr>
            <p:cNvSpPr txBox="1"/>
            <p:nvPr/>
          </p:nvSpPr>
          <p:spPr>
            <a:xfrm>
              <a:off x="-61087" y="844"/>
              <a:ext cx="1513877" cy="451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 dirty="0">
                  <a:solidFill>
                    <a:srgbClr val="F6F3FF"/>
                  </a:solidFill>
                  <a:latin typeface="Lovelo"/>
                </a:rPr>
                <a:t>buyer</a:t>
              </a:r>
            </a:p>
          </p:txBody>
        </p:sp>
      </p:grpSp>
      <p:sp>
        <p:nvSpPr>
          <p:cNvPr id="80" name="TextBox 50">
            <a:extLst>
              <a:ext uri="{FF2B5EF4-FFF2-40B4-BE49-F238E27FC236}">
                <a16:creationId xmlns:a16="http://schemas.microsoft.com/office/drawing/2014/main" id="{BDF53DDB-82E4-7C49-8411-22A89A2AEE44}"/>
              </a:ext>
            </a:extLst>
          </p:cNvPr>
          <p:cNvSpPr txBox="1"/>
          <p:nvPr/>
        </p:nvSpPr>
        <p:spPr>
          <a:xfrm>
            <a:off x="76739" y="7404351"/>
            <a:ext cx="5748000" cy="21404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619"/>
              </a:lnSpc>
            </a:pPr>
            <a:endParaRPr lang="en-US" sz="2800" dirty="0">
              <a:solidFill>
                <a:srgbClr val="F7F3FF"/>
              </a:solidFill>
              <a:latin typeface="Lovelo"/>
            </a:endParaRP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5DCC0C7E-DC70-3D4F-AB87-D090B58FDC8E}"/>
              </a:ext>
            </a:extLst>
          </p:cNvPr>
          <p:cNvSpPr txBox="1"/>
          <p:nvPr/>
        </p:nvSpPr>
        <p:spPr>
          <a:xfrm>
            <a:off x="1758584" y="3860738"/>
            <a:ext cx="96272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3190" b="1" dirty="0">
                <a:solidFill>
                  <a:schemeClr val="tx2"/>
                </a:solidFill>
                <a:latin typeface="Lovelo" panose="020B0604020202020204" charset="0"/>
              </a:rPr>
              <a:t>Revenue Stream</a:t>
            </a:r>
          </a:p>
        </p:txBody>
      </p:sp>
      <p:grpSp>
        <p:nvGrpSpPr>
          <p:cNvPr id="82" name="Group 3">
            <a:extLst>
              <a:ext uri="{FF2B5EF4-FFF2-40B4-BE49-F238E27FC236}">
                <a16:creationId xmlns:a16="http://schemas.microsoft.com/office/drawing/2014/main" id="{7FA13733-A4A4-A143-B2F2-3D6F1473BAE6}"/>
              </a:ext>
            </a:extLst>
          </p:cNvPr>
          <p:cNvGrpSpPr/>
          <p:nvPr/>
        </p:nvGrpSpPr>
        <p:grpSpPr>
          <a:xfrm>
            <a:off x="12000080" y="7865240"/>
            <a:ext cx="1884710" cy="922105"/>
            <a:chOff x="0" y="0"/>
            <a:chExt cx="1513877" cy="740673"/>
          </a:xfrm>
        </p:grpSpPr>
        <p:sp>
          <p:nvSpPr>
            <p:cNvPr id="83" name="Freeform 4">
              <a:extLst>
                <a:ext uri="{FF2B5EF4-FFF2-40B4-BE49-F238E27FC236}">
                  <a16:creationId xmlns:a16="http://schemas.microsoft.com/office/drawing/2014/main" id="{1B25E295-67F2-A74A-B191-DB995C1015E3}"/>
                </a:ext>
              </a:extLst>
            </p:cNvPr>
            <p:cNvSpPr/>
            <p:nvPr/>
          </p:nvSpPr>
          <p:spPr>
            <a:xfrm>
              <a:off x="0" y="0"/>
              <a:ext cx="1513877" cy="740673"/>
            </a:xfrm>
            <a:custGeom>
              <a:avLst/>
              <a:gdLst/>
              <a:ahLst/>
              <a:cxnLst/>
              <a:rect l="l" t="t" r="r" b="b"/>
              <a:pathLst>
                <a:path w="1513877" h="740673">
                  <a:moveTo>
                    <a:pt x="1310677" y="0"/>
                  </a:moveTo>
                  <a:cubicBezTo>
                    <a:pt x="1422901" y="0"/>
                    <a:pt x="1513877" y="165805"/>
                    <a:pt x="1513877" y="370337"/>
                  </a:cubicBezTo>
                  <a:cubicBezTo>
                    <a:pt x="1513877" y="574868"/>
                    <a:pt x="1422901" y="740673"/>
                    <a:pt x="1310677" y="740673"/>
                  </a:cubicBezTo>
                  <a:lnTo>
                    <a:pt x="203200" y="740673"/>
                  </a:lnTo>
                  <a:cubicBezTo>
                    <a:pt x="90976" y="740673"/>
                    <a:pt x="0" y="574868"/>
                    <a:pt x="0" y="370337"/>
                  </a:cubicBezTo>
                  <a:cubicBezTo>
                    <a:pt x="0" y="1658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84" name="TextBox 5">
              <a:extLst>
                <a:ext uri="{FF2B5EF4-FFF2-40B4-BE49-F238E27FC236}">
                  <a16:creationId xmlns:a16="http://schemas.microsoft.com/office/drawing/2014/main" id="{2B6F3497-4EB2-FB4F-BA98-BC0E812C3FDE}"/>
                </a:ext>
              </a:extLst>
            </p:cNvPr>
            <p:cNvSpPr txBox="1"/>
            <p:nvPr/>
          </p:nvSpPr>
          <p:spPr>
            <a:xfrm>
              <a:off x="0" y="-28575"/>
              <a:ext cx="1513877" cy="76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2400" dirty="0" err="1">
                  <a:solidFill>
                    <a:srgbClr val="F6F3FF"/>
                  </a:solidFill>
                  <a:latin typeface="Lovelo"/>
                </a:rPr>
                <a:t>Penentuan</a:t>
              </a:r>
              <a:r>
                <a:rPr lang="en-US" sz="2400" dirty="0">
                  <a:solidFill>
                    <a:srgbClr val="F6F3FF"/>
                  </a:solidFill>
                  <a:latin typeface="Lovelo"/>
                </a:rPr>
                <a:t> </a:t>
              </a:r>
            </a:p>
            <a:p>
              <a:pPr algn="ctr">
                <a:lnSpc>
                  <a:spcPts val="2240"/>
                </a:lnSpc>
              </a:pPr>
              <a:r>
                <a:rPr lang="en-US" sz="2400" dirty="0" err="1">
                  <a:solidFill>
                    <a:srgbClr val="F6F3FF"/>
                  </a:solidFill>
                  <a:latin typeface="Lovelo"/>
                </a:rPr>
                <a:t>Harga</a:t>
              </a:r>
              <a:endParaRPr lang="en-US" sz="2400" dirty="0">
                <a:solidFill>
                  <a:srgbClr val="F6F3FF"/>
                </a:solidFill>
                <a:latin typeface="Lovelo"/>
              </a:endParaRPr>
            </a:p>
          </p:txBody>
        </p:sp>
      </p:grpSp>
      <p:grpSp>
        <p:nvGrpSpPr>
          <p:cNvPr id="85" name="Group 16">
            <a:extLst>
              <a:ext uri="{FF2B5EF4-FFF2-40B4-BE49-F238E27FC236}">
                <a16:creationId xmlns:a16="http://schemas.microsoft.com/office/drawing/2014/main" id="{1D265E73-A562-764F-ACCD-07ECCA1A55E3}"/>
              </a:ext>
            </a:extLst>
          </p:cNvPr>
          <p:cNvGrpSpPr/>
          <p:nvPr/>
        </p:nvGrpSpPr>
        <p:grpSpPr>
          <a:xfrm>
            <a:off x="15179005" y="7664516"/>
            <a:ext cx="2180833" cy="617903"/>
            <a:chOff x="-127157" y="-47973"/>
            <a:chExt cx="1814227" cy="471002"/>
          </a:xfrm>
        </p:grpSpPr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E91C7AD-B160-E74A-B196-CF4DF3B488DB}"/>
                </a:ext>
              </a:extLst>
            </p:cNvPr>
            <p:cNvSpPr/>
            <p:nvPr/>
          </p:nvSpPr>
          <p:spPr>
            <a:xfrm>
              <a:off x="-127157" y="-47973"/>
              <a:ext cx="1814227" cy="451604"/>
            </a:xfrm>
            <a:custGeom>
              <a:avLst/>
              <a:gdLst/>
              <a:ahLst/>
              <a:cxnLst/>
              <a:rect l="l" t="t" r="r" b="b"/>
              <a:pathLst>
                <a:path w="1513877" h="423029">
                  <a:moveTo>
                    <a:pt x="1310677" y="0"/>
                  </a:moveTo>
                  <a:cubicBezTo>
                    <a:pt x="1422901" y="0"/>
                    <a:pt x="1513877" y="94698"/>
                    <a:pt x="1513877" y="211515"/>
                  </a:cubicBezTo>
                  <a:cubicBezTo>
                    <a:pt x="1513877" y="328331"/>
                    <a:pt x="1422901" y="423029"/>
                    <a:pt x="1310677" y="423029"/>
                  </a:cubicBezTo>
                  <a:lnTo>
                    <a:pt x="203200" y="423029"/>
                  </a:lnTo>
                  <a:cubicBezTo>
                    <a:pt x="90976" y="423029"/>
                    <a:pt x="0" y="328331"/>
                    <a:pt x="0" y="211515"/>
                  </a:cubicBezTo>
                  <a:cubicBezTo>
                    <a:pt x="0" y="94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87" name="TextBox 18">
              <a:extLst>
                <a:ext uri="{FF2B5EF4-FFF2-40B4-BE49-F238E27FC236}">
                  <a16:creationId xmlns:a16="http://schemas.microsoft.com/office/drawing/2014/main" id="{20BCFAD6-24C7-6740-B2DD-34A97830CF13}"/>
                </a:ext>
              </a:extLst>
            </p:cNvPr>
            <p:cNvSpPr txBox="1"/>
            <p:nvPr/>
          </p:nvSpPr>
          <p:spPr>
            <a:xfrm>
              <a:off x="0" y="-28575"/>
              <a:ext cx="1513877" cy="451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2400" dirty="0">
                  <a:solidFill>
                    <a:srgbClr val="F7F3FF"/>
                  </a:solidFill>
                  <a:latin typeface="Lovelo"/>
                </a:rPr>
                <a:t>Cost</a:t>
              </a:r>
            </a:p>
          </p:txBody>
        </p:sp>
      </p:grpSp>
      <p:grpSp>
        <p:nvGrpSpPr>
          <p:cNvPr id="88" name="Group 16">
            <a:extLst>
              <a:ext uri="{FF2B5EF4-FFF2-40B4-BE49-F238E27FC236}">
                <a16:creationId xmlns:a16="http://schemas.microsoft.com/office/drawing/2014/main" id="{9161F70F-A701-E641-BD8A-446162073B50}"/>
              </a:ext>
            </a:extLst>
          </p:cNvPr>
          <p:cNvGrpSpPr/>
          <p:nvPr/>
        </p:nvGrpSpPr>
        <p:grpSpPr>
          <a:xfrm>
            <a:off x="14902320" y="8230951"/>
            <a:ext cx="2792678" cy="922105"/>
            <a:chOff x="-79017" y="-65330"/>
            <a:chExt cx="1938604" cy="621552"/>
          </a:xfrm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933235E-518A-2647-A681-70E2BA6AA748}"/>
                </a:ext>
              </a:extLst>
            </p:cNvPr>
            <p:cNvSpPr/>
            <p:nvPr/>
          </p:nvSpPr>
          <p:spPr>
            <a:xfrm>
              <a:off x="133346" y="-1716"/>
              <a:ext cx="1513877" cy="423029"/>
            </a:xfrm>
            <a:custGeom>
              <a:avLst/>
              <a:gdLst/>
              <a:ahLst/>
              <a:cxnLst/>
              <a:rect l="l" t="t" r="r" b="b"/>
              <a:pathLst>
                <a:path w="1513877" h="423029">
                  <a:moveTo>
                    <a:pt x="1310677" y="0"/>
                  </a:moveTo>
                  <a:cubicBezTo>
                    <a:pt x="1422901" y="0"/>
                    <a:pt x="1513877" y="94698"/>
                    <a:pt x="1513877" y="211515"/>
                  </a:cubicBezTo>
                  <a:cubicBezTo>
                    <a:pt x="1513877" y="328331"/>
                    <a:pt x="1422901" y="423029"/>
                    <a:pt x="1310677" y="423029"/>
                  </a:cubicBezTo>
                  <a:lnTo>
                    <a:pt x="203200" y="423029"/>
                  </a:lnTo>
                  <a:cubicBezTo>
                    <a:pt x="90976" y="423029"/>
                    <a:pt x="0" y="328331"/>
                    <a:pt x="0" y="211515"/>
                  </a:cubicBezTo>
                  <a:cubicBezTo>
                    <a:pt x="0" y="94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90" name="TextBox 18">
              <a:extLst>
                <a:ext uri="{FF2B5EF4-FFF2-40B4-BE49-F238E27FC236}">
                  <a16:creationId xmlns:a16="http://schemas.microsoft.com/office/drawing/2014/main" id="{733FA45C-B16E-A841-8A6C-7BD7F2BDC30A}"/>
                </a:ext>
              </a:extLst>
            </p:cNvPr>
            <p:cNvSpPr txBox="1"/>
            <p:nvPr/>
          </p:nvSpPr>
          <p:spPr>
            <a:xfrm>
              <a:off x="-79017" y="-65330"/>
              <a:ext cx="1938604" cy="621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2000" dirty="0" err="1">
                  <a:solidFill>
                    <a:srgbClr val="F7F3FF"/>
                  </a:solidFill>
                  <a:latin typeface="Lovelo"/>
                </a:rPr>
                <a:t>Fitur</a:t>
              </a:r>
              <a:r>
                <a:rPr lang="en-US" sz="2000" dirty="0">
                  <a:solidFill>
                    <a:srgbClr val="F7F3FF"/>
                  </a:solidFill>
                  <a:latin typeface="Lovelo"/>
                </a:rPr>
                <a:t> &amp; </a:t>
              </a:r>
              <a:r>
                <a:rPr lang="en-US" sz="2000" dirty="0" err="1">
                  <a:solidFill>
                    <a:srgbClr val="F7F3FF"/>
                  </a:solidFill>
                  <a:latin typeface="Lovelo"/>
                </a:rPr>
                <a:t>Kondisi</a:t>
              </a:r>
              <a:endParaRPr lang="en-US" sz="2000" dirty="0">
                <a:solidFill>
                  <a:srgbClr val="F7F3FF"/>
                </a:solidFill>
                <a:latin typeface="Lovelo"/>
              </a:endParaRPr>
            </a:p>
          </p:txBody>
        </p:sp>
      </p:grpSp>
      <p:sp>
        <p:nvSpPr>
          <p:cNvPr id="91" name="Freeform 41">
            <a:extLst>
              <a:ext uri="{FF2B5EF4-FFF2-40B4-BE49-F238E27FC236}">
                <a16:creationId xmlns:a16="http://schemas.microsoft.com/office/drawing/2014/main" id="{90A6C847-DAA6-0749-BA4C-010601658953}"/>
              </a:ext>
            </a:extLst>
          </p:cNvPr>
          <p:cNvSpPr/>
          <p:nvPr/>
        </p:nvSpPr>
        <p:spPr>
          <a:xfrm rot="16200000">
            <a:off x="14208757" y="7945275"/>
            <a:ext cx="748595" cy="7485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rgbClr val="275791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14">
            <a:extLst>
              <a:ext uri="{FF2B5EF4-FFF2-40B4-BE49-F238E27FC236}">
                <a16:creationId xmlns:a16="http://schemas.microsoft.com/office/drawing/2014/main" id="{F219278E-824D-FD45-97DE-9EDED4C28C9B}"/>
              </a:ext>
            </a:extLst>
          </p:cNvPr>
          <p:cNvGrpSpPr/>
          <p:nvPr/>
        </p:nvGrpSpPr>
        <p:grpSpPr>
          <a:xfrm>
            <a:off x="5540733" y="1317496"/>
            <a:ext cx="11422434" cy="8174901"/>
            <a:chOff x="0" y="0"/>
            <a:chExt cx="2469090" cy="1610839"/>
          </a:xfrm>
        </p:grpSpPr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2B6A5CB5-7DA4-F34B-9D30-40AC9ED34B04}"/>
                </a:ext>
              </a:extLst>
            </p:cNvPr>
            <p:cNvSpPr/>
            <p:nvPr/>
          </p:nvSpPr>
          <p:spPr>
            <a:xfrm>
              <a:off x="0" y="0"/>
              <a:ext cx="2469090" cy="1610839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92" name="TextBox 16">
              <a:extLst>
                <a:ext uri="{FF2B5EF4-FFF2-40B4-BE49-F238E27FC236}">
                  <a16:creationId xmlns:a16="http://schemas.microsoft.com/office/drawing/2014/main" id="{740D261B-6EF0-E443-8769-C7D84F3D9222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7090" y="-787749"/>
            <a:ext cx="9491298" cy="1543050"/>
            <a:chOff x="0" y="0"/>
            <a:chExt cx="2499766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9766" cy="406400"/>
            </a:xfrm>
            <a:custGeom>
              <a:avLst/>
              <a:gdLst/>
              <a:ahLst/>
              <a:cxnLst/>
              <a:rect l="l" t="t" r="r" b="b"/>
              <a:pathLst>
                <a:path w="2499766" h="406400">
                  <a:moveTo>
                    <a:pt x="249976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499766" y="406400"/>
                  </a:lnTo>
                  <a:lnTo>
                    <a:pt x="2398166" y="203200"/>
                  </a:lnTo>
                  <a:lnTo>
                    <a:pt x="2499766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88900" y="-38100"/>
              <a:ext cx="23219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98696" y="86660"/>
            <a:ext cx="96272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3190" dirty="0">
                <a:solidFill>
                  <a:srgbClr val="FFFFFF"/>
                </a:solidFill>
                <a:latin typeface="Lovelo" panose="020B0604020202020204" charset="0"/>
              </a:rPr>
              <a:t>Problem Identification</a:t>
            </a:r>
          </a:p>
        </p:txBody>
      </p:sp>
      <p:sp>
        <p:nvSpPr>
          <p:cNvPr id="50" name="Freeform 50"/>
          <p:cNvSpPr/>
          <p:nvPr/>
        </p:nvSpPr>
        <p:spPr>
          <a:xfrm>
            <a:off x="15471031" y="8148003"/>
            <a:ext cx="3576538" cy="2367966"/>
          </a:xfrm>
          <a:custGeom>
            <a:avLst/>
            <a:gdLst/>
            <a:ahLst/>
            <a:cxnLst/>
            <a:rect l="l" t="t" r="r" b="b"/>
            <a:pathLst>
              <a:path w="3576538" h="2367966">
                <a:moveTo>
                  <a:pt x="0" y="0"/>
                </a:moveTo>
                <a:lnTo>
                  <a:pt x="3576538" y="0"/>
                </a:lnTo>
                <a:lnTo>
                  <a:pt x="3576538" y="2367966"/>
                </a:lnTo>
                <a:lnTo>
                  <a:pt x="0" y="236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1" name="Group 14">
            <a:extLst>
              <a:ext uri="{FF2B5EF4-FFF2-40B4-BE49-F238E27FC236}">
                <a16:creationId xmlns:a16="http://schemas.microsoft.com/office/drawing/2014/main" id="{C4D4978C-8D68-1376-3A54-2A4DCB5692B0}"/>
              </a:ext>
            </a:extLst>
          </p:cNvPr>
          <p:cNvGrpSpPr/>
          <p:nvPr/>
        </p:nvGrpSpPr>
        <p:grpSpPr>
          <a:xfrm>
            <a:off x="-10667" y="1105968"/>
            <a:ext cx="5302311" cy="884894"/>
            <a:chOff x="-2316" y="-28575"/>
            <a:chExt cx="2010257" cy="756461"/>
          </a:xfrm>
        </p:grpSpPr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65B0606-056D-29F6-5C33-6E201C9CA259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9F78CB0B-E244-971B-6BD5-7CD82F873556}"/>
                </a:ext>
              </a:extLst>
            </p:cNvPr>
            <p:cNvSpPr txBox="1"/>
            <p:nvPr/>
          </p:nvSpPr>
          <p:spPr>
            <a:xfrm>
              <a:off x="-2316" y="-28575"/>
              <a:ext cx="1942274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ID" sz="2800" b="1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"Why is the appraisal not efficient?"</a:t>
              </a:r>
              <a:endParaRPr lang="en-US" sz="2800" b="1" dirty="0">
                <a:solidFill>
                  <a:schemeClr val="bg1"/>
                </a:solidFill>
                <a:latin typeface="Open Sans Bold"/>
              </a:endParaRPr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2AF47A4D-7E8A-5C4C-B94B-244D1E0A2DC2}"/>
              </a:ext>
            </a:extLst>
          </p:cNvPr>
          <p:cNvGrpSpPr/>
          <p:nvPr/>
        </p:nvGrpSpPr>
        <p:grpSpPr>
          <a:xfrm>
            <a:off x="1769865" y="2441488"/>
            <a:ext cx="1658315" cy="546202"/>
            <a:chOff x="0" y="0"/>
            <a:chExt cx="1513877" cy="498628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BBA03F42-0162-D543-9380-5D332126442A}"/>
                </a:ext>
              </a:extLst>
            </p:cNvPr>
            <p:cNvSpPr/>
            <p:nvPr/>
          </p:nvSpPr>
          <p:spPr>
            <a:xfrm>
              <a:off x="0" y="0"/>
              <a:ext cx="1513877" cy="498628"/>
            </a:xfrm>
            <a:custGeom>
              <a:avLst/>
              <a:gdLst/>
              <a:ahLst/>
              <a:cxnLst/>
              <a:rect l="l" t="t" r="r" b="b"/>
              <a:pathLst>
                <a:path w="1513877" h="498628">
                  <a:moveTo>
                    <a:pt x="1310677" y="0"/>
                  </a:moveTo>
                  <a:cubicBezTo>
                    <a:pt x="1422901" y="0"/>
                    <a:pt x="1513877" y="111622"/>
                    <a:pt x="1513877" y="249314"/>
                  </a:cubicBezTo>
                  <a:cubicBezTo>
                    <a:pt x="1513877" y="387007"/>
                    <a:pt x="1422901" y="498628"/>
                    <a:pt x="1310677" y="498628"/>
                  </a:cubicBezTo>
                  <a:lnTo>
                    <a:pt x="203200" y="498628"/>
                  </a:lnTo>
                  <a:cubicBezTo>
                    <a:pt x="90976" y="498628"/>
                    <a:pt x="0" y="387007"/>
                    <a:pt x="0" y="249314"/>
                  </a:cubicBezTo>
                  <a:cubicBezTo>
                    <a:pt x="0" y="1116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5A4B2FCA-27FE-5E4A-BAD7-271891CD1297}"/>
                </a:ext>
              </a:extLst>
            </p:cNvPr>
            <p:cNvSpPr txBox="1"/>
            <p:nvPr/>
          </p:nvSpPr>
          <p:spPr>
            <a:xfrm>
              <a:off x="0" y="-47625"/>
              <a:ext cx="1513877" cy="546253"/>
            </a:xfrm>
            <a:prstGeom prst="rect">
              <a:avLst/>
            </a:prstGeom>
          </p:spPr>
          <p:txBody>
            <a:bodyPr lIns="39964" tIns="39964" rIns="39964" bIns="39964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EAEDFF"/>
                  </a:solidFill>
                  <a:latin typeface="Lovelo"/>
                </a:rPr>
                <a:t>CURRENT</a:t>
              </a:r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BB90BEE2-C9B9-B549-9598-D0241F5D65D8}"/>
              </a:ext>
            </a:extLst>
          </p:cNvPr>
          <p:cNvGrpSpPr/>
          <p:nvPr/>
        </p:nvGrpSpPr>
        <p:grpSpPr>
          <a:xfrm>
            <a:off x="936408" y="4280531"/>
            <a:ext cx="3989305" cy="2358134"/>
            <a:chOff x="0" y="-38100"/>
            <a:chExt cx="2469090" cy="2254343"/>
          </a:xfrm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54D1363D-A181-0E4B-88A4-850EB643B0C6}"/>
                </a:ext>
              </a:extLst>
            </p:cNvPr>
            <p:cNvSpPr/>
            <p:nvPr/>
          </p:nvSpPr>
          <p:spPr>
            <a:xfrm>
              <a:off x="0" y="0"/>
              <a:ext cx="2469090" cy="2216243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8FEFAFDB-FC2A-3244-AC99-E7FD705D04F8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9" name="Freeform 17">
            <a:extLst>
              <a:ext uri="{FF2B5EF4-FFF2-40B4-BE49-F238E27FC236}">
                <a16:creationId xmlns:a16="http://schemas.microsoft.com/office/drawing/2014/main" id="{D531E3A0-9F24-0B49-97B4-0805AEB605FE}"/>
              </a:ext>
            </a:extLst>
          </p:cNvPr>
          <p:cNvSpPr/>
          <p:nvPr/>
        </p:nvSpPr>
        <p:spPr>
          <a:xfrm>
            <a:off x="2154558" y="3414521"/>
            <a:ext cx="779209" cy="475317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1" name="Freeform 19">
            <a:extLst>
              <a:ext uri="{FF2B5EF4-FFF2-40B4-BE49-F238E27FC236}">
                <a16:creationId xmlns:a16="http://schemas.microsoft.com/office/drawing/2014/main" id="{EE61A5BA-1378-3044-BDCF-CC76CCC2368E}"/>
              </a:ext>
            </a:extLst>
          </p:cNvPr>
          <p:cNvSpPr/>
          <p:nvPr/>
        </p:nvSpPr>
        <p:spPr>
          <a:xfrm>
            <a:off x="2004389" y="4617245"/>
            <a:ext cx="475843" cy="475844"/>
          </a:xfrm>
          <a:custGeom>
            <a:avLst/>
            <a:gdLst/>
            <a:ahLst/>
            <a:cxnLst/>
            <a:rect l="l" t="t" r="r" b="b"/>
            <a:pathLst>
              <a:path w="475844" h="475844">
                <a:moveTo>
                  <a:pt x="0" y="0"/>
                </a:moveTo>
                <a:lnTo>
                  <a:pt x="475844" y="0"/>
                </a:lnTo>
                <a:lnTo>
                  <a:pt x="475844" y="475843"/>
                </a:lnTo>
                <a:lnTo>
                  <a:pt x="0" y="475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2" name="TextBox 34">
            <a:extLst>
              <a:ext uri="{FF2B5EF4-FFF2-40B4-BE49-F238E27FC236}">
                <a16:creationId xmlns:a16="http://schemas.microsoft.com/office/drawing/2014/main" id="{1C0C9075-C62B-9D4E-8BD5-AC63948B9D98}"/>
              </a:ext>
            </a:extLst>
          </p:cNvPr>
          <p:cNvSpPr txBox="1"/>
          <p:nvPr/>
        </p:nvSpPr>
        <p:spPr>
          <a:xfrm>
            <a:off x="2717830" y="4688760"/>
            <a:ext cx="1051700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30 min </a:t>
            </a:r>
          </a:p>
        </p:txBody>
      </p:sp>
      <p:sp>
        <p:nvSpPr>
          <p:cNvPr id="73" name="TextBox 35">
            <a:extLst>
              <a:ext uri="{FF2B5EF4-FFF2-40B4-BE49-F238E27FC236}">
                <a16:creationId xmlns:a16="http://schemas.microsoft.com/office/drawing/2014/main" id="{1C462997-1F84-C34B-9493-F556B8B5EF79}"/>
              </a:ext>
            </a:extLst>
          </p:cNvPr>
          <p:cNvSpPr txBox="1"/>
          <p:nvPr/>
        </p:nvSpPr>
        <p:spPr>
          <a:xfrm>
            <a:off x="2777701" y="5497194"/>
            <a:ext cx="1718099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5 </a:t>
            </a:r>
            <a:r>
              <a:rPr lang="en-US" sz="2281" dirty="0" err="1">
                <a:solidFill>
                  <a:srgbClr val="000000"/>
                </a:solidFill>
                <a:latin typeface="Open Sans Bold"/>
              </a:rPr>
              <a:t>Empolyee</a:t>
            </a:r>
            <a:endParaRPr lang="en-US" sz="228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46562906-0AB9-EB4F-A843-4068E091E2E7}"/>
              </a:ext>
            </a:extLst>
          </p:cNvPr>
          <p:cNvSpPr txBox="1"/>
          <p:nvPr/>
        </p:nvSpPr>
        <p:spPr>
          <a:xfrm>
            <a:off x="2728095" y="7488637"/>
            <a:ext cx="2090333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16 / 8 hours</a:t>
            </a:r>
          </a:p>
        </p:txBody>
      </p:sp>
      <p:sp>
        <p:nvSpPr>
          <p:cNvPr id="93" name="Freeform 18">
            <a:extLst>
              <a:ext uri="{FF2B5EF4-FFF2-40B4-BE49-F238E27FC236}">
                <a16:creationId xmlns:a16="http://schemas.microsoft.com/office/drawing/2014/main" id="{98A34EAA-DD3D-5446-9794-B2F3D9347934}"/>
              </a:ext>
            </a:extLst>
          </p:cNvPr>
          <p:cNvSpPr/>
          <p:nvPr/>
        </p:nvSpPr>
        <p:spPr>
          <a:xfrm>
            <a:off x="1869264" y="5439910"/>
            <a:ext cx="841968" cy="482218"/>
          </a:xfrm>
          <a:custGeom>
            <a:avLst/>
            <a:gdLst/>
            <a:ahLst/>
            <a:cxnLst/>
            <a:rect l="l" t="t" r="r" b="b"/>
            <a:pathLst>
              <a:path w="841968" h="482218">
                <a:moveTo>
                  <a:pt x="0" y="0"/>
                </a:moveTo>
                <a:lnTo>
                  <a:pt x="841968" y="0"/>
                </a:lnTo>
                <a:lnTo>
                  <a:pt x="841968" y="482218"/>
                </a:lnTo>
                <a:lnTo>
                  <a:pt x="0" y="482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5" name="TextBox 35">
            <a:extLst>
              <a:ext uri="{FF2B5EF4-FFF2-40B4-BE49-F238E27FC236}">
                <a16:creationId xmlns:a16="http://schemas.microsoft.com/office/drawing/2014/main" id="{D63271FE-AF9A-3844-903E-6CC73DA89E7D}"/>
              </a:ext>
            </a:extLst>
          </p:cNvPr>
          <p:cNvSpPr txBox="1"/>
          <p:nvPr/>
        </p:nvSpPr>
        <p:spPr>
          <a:xfrm>
            <a:off x="9092534" y="3531674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Total Cost/Car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96" name="Freeform 52">
            <a:extLst>
              <a:ext uri="{FF2B5EF4-FFF2-40B4-BE49-F238E27FC236}">
                <a16:creationId xmlns:a16="http://schemas.microsoft.com/office/drawing/2014/main" id="{281C33BD-CFFC-8D45-BE28-F3E899416414}"/>
              </a:ext>
            </a:extLst>
          </p:cNvPr>
          <p:cNvSpPr/>
          <p:nvPr/>
        </p:nvSpPr>
        <p:spPr>
          <a:xfrm>
            <a:off x="6238844" y="2356498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17">
            <a:extLst>
              <a:ext uri="{FF2B5EF4-FFF2-40B4-BE49-F238E27FC236}">
                <a16:creationId xmlns:a16="http://schemas.microsoft.com/office/drawing/2014/main" id="{BDADFE25-185C-ED4B-92C1-C0C034121386}"/>
              </a:ext>
            </a:extLst>
          </p:cNvPr>
          <p:cNvSpPr/>
          <p:nvPr/>
        </p:nvSpPr>
        <p:spPr>
          <a:xfrm>
            <a:off x="6618382" y="7693045"/>
            <a:ext cx="946799" cy="571752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8" name="TextBox 35">
            <a:extLst>
              <a:ext uri="{FF2B5EF4-FFF2-40B4-BE49-F238E27FC236}">
                <a16:creationId xmlns:a16="http://schemas.microsoft.com/office/drawing/2014/main" id="{BF575DDB-1F8A-9C41-B736-0E5D9AA689BD}"/>
              </a:ext>
            </a:extLst>
          </p:cNvPr>
          <p:cNvSpPr txBox="1"/>
          <p:nvPr/>
        </p:nvSpPr>
        <p:spPr>
          <a:xfrm>
            <a:off x="10233913" y="5790155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$13.611 x 10% = $ 1.361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8DC6DD60-411F-E344-8B94-CD691B4977EF}"/>
              </a:ext>
            </a:extLst>
          </p:cNvPr>
          <p:cNvSpPr txBox="1"/>
          <p:nvPr/>
        </p:nvSpPr>
        <p:spPr>
          <a:xfrm>
            <a:off x="5291644" y="7860233"/>
            <a:ext cx="2090333" cy="4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16</a:t>
            </a:r>
          </a:p>
        </p:txBody>
      </p:sp>
      <p:sp>
        <p:nvSpPr>
          <p:cNvPr id="102" name="TextBox 34">
            <a:extLst>
              <a:ext uri="{FF2B5EF4-FFF2-40B4-BE49-F238E27FC236}">
                <a16:creationId xmlns:a16="http://schemas.microsoft.com/office/drawing/2014/main" id="{5ADE6A0B-9A75-0845-B6C3-53FF89E5487F}"/>
              </a:ext>
            </a:extLst>
          </p:cNvPr>
          <p:cNvSpPr txBox="1"/>
          <p:nvPr/>
        </p:nvSpPr>
        <p:spPr>
          <a:xfrm>
            <a:off x="1371056" y="3898844"/>
            <a:ext cx="2697503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Appraisal 1 Mobil </a:t>
            </a:r>
          </a:p>
        </p:txBody>
      </p:sp>
      <p:grpSp>
        <p:nvGrpSpPr>
          <p:cNvPr id="103" name="Group 23">
            <a:extLst>
              <a:ext uri="{FF2B5EF4-FFF2-40B4-BE49-F238E27FC236}">
                <a16:creationId xmlns:a16="http://schemas.microsoft.com/office/drawing/2014/main" id="{855C7F90-7F04-294D-BE92-F771A580A590}"/>
              </a:ext>
            </a:extLst>
          </p:cNvPr>
          <p:cNvGrpSpPr/>
          <p:nvPr/>
        </p:nvGrpSpPr>
        <p:grpSpPr>
          <a:xfrm rot="5400000">
            <a:off x="2659293" y="6878249"/>
            <a:ext cx="543532" cy="211433"/>
            <a:chOff x="0" y="0"/>
            <a:chExt cx="2007941" cy="727886"/>
          </a:xfrm>
        </p:grpSpPr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13A758B-585F-A543-98B6-9CEDF0F9EFE9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05" name="TextBox 25">
              <a:extLst>
                <a:ext uri="{FF2B5EF4-FFF2-40B4-BE49-F238E27FC236}">
                  <a16:creationId xmlns:a16="http://schemas.microsoft.com/office/drawing/2014/main" id="{C24298F8-F5FE-8B47-9713-7DE221B358D7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6" name="Freeform 17">
            <a:extLst>
              <a:ext uri="{FF2B5EF4-FFF2-40B4-BE49-F238E27FC236}">
                <a16:creationId xmlns:a16="http://schemas.microsoft.com/office/drawing/2014/main" id="{92497B51-5612-A74D-9153-B7160EE368CC}"/>
              </a:ext>
            </a:extLst>
          </p:cNvPr>
          <p:cNvSpPr/>
          <p:nvPr/>
        </p:nvSpPr>
        <p:spPr>
          <a:xfrm>
            <a:off x="2090627" y="7416595"/>
            <a:ext cx="779209" cy="475317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8C836-0522-CC45-8CFA-4628966E5258}"/>
              </a:ext>
            </a:extLst>
          </p:cNvPr>
          <p:cNvSpPr txBox="1"/>
          <p:nvPr/>
        </p:nvSpPr>
        <p:spPr>
          <a:xfrm>
            <a:off x="1314744" y="6121151"/>
            <a:ext cx="323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: </a:t>
            </a:r>
            <a:r>
              <a:rPr lang="en-US" dirty="0" err="1"/>
              <a:t>autocheatsheet.com</a:t>
            </a:r>
            <a:endParaRPr lang="en-US" dirty="0"/>
          </a:p>
        </p:txBody>
      </p:sp>
      <p:sp>
        <p:nvSpPr>
          <p:cNvPr id="107" name="TextBox 35">
            <a:extLst>
              <a:ext uri="{FF2B5EF4-FFF2-40B4-BE49-F238E27FC236}">
                <a16:creationId xmlns:a16="http://schemas.microsoft.com/office/drawing/2014/main" id="{2A5C0E66-B2AC-E048-ABFC-84D43F32CD43}"/>
              </a:ext>
            </a:extLst>
          </p:cNvPr>
          <p:cNvSpPr txBox="1"/>
          <p:nvPr/>
        </p:nvSpPr>
        <p:spPr>
          <a:xfrm>
            <a:off x="5921207" y="1530794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Cost per employee per 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08" name="TextBox 35">
            <a:extLst>
              <a:ext uri="{FF2B5EF4-FFF2-40B4-BE49-F238E27FC236}">
                <a16:creationId xmlns:a16="http://schemas.microsoft.com/office/drawing/2014/main" id="{5CBA58D6-D2D9-FC44-B1E7-DE2AC0C624A5}"/>
              </a:ext>
            </a:extLst>
          </p:cNvPr>
          <p:cNvSpPr txBox="1"/>
          <p:nvPr/>
        </p:nvSpPr>
        <p:spPr>
          <a:xfrm>
            <a:off x="6889542" y="2508924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$54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09" name="TextBox 35">
            <a:extLst>
              <a:ext uri="{FF2B5EF4-FFF2-40B4-BE49-F238E27FC236}">
                <a16:creationId xmlns:a16="http://schemas.microsoft.com/office/drawing/2014/main" id="{7D25F1DB-EF0D-3248-BE9B-1834AF34EDA3}"/>
              </a:ext>
            </a:extLst>
          </p:cNvPr>
          <p:cNvSpPr txBox="1"/>
          <p:nvPr/>
        </p:nvSpPr>
        <p:spPr>
          <a:xfrm>
            <a:off x="10066614" y="3992545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FF0000"/>
                </a:solidFill>
                <a:latin typeface="Open Sans Bold"/>
              </a:rPr>
              <a:t>$54 x 5 = $270  </a:t>
            </a:r>
          </a:p>
          <a:p>
            <a:pPr>
              <a:lnSpc>
                <a:spcPts val="3194"/>
              </a:lnSpc>
            </a:pPr>
            <a:endParaRPr lang="en-US" sz="2281" dirty="0">
              <a:solidFill>
                <a:srgbClr val="FF0000"/>
              </a:solidFill>
              <a:latin typeface="Open Sans Bold"/>
            </a:endParaRPr>
          </a:p>
          <a:p>
            <a:pPr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10" name="Freeform 52">
            <a:extLst>
              <a:ext uri="{FF2B5EF4-FFF2-40B4-BE49-F238E27FC236}">
                <a16:creationId xmlns:a16="http://schemas.microsoft.com/office/drawing/2014/main" id="{D1165BCE-4FF7-4C47-B6B6-EF63B16F2F68}"/>
              </a:ext>
            </a:extLst>
          </p:cNvPr>
          <p:cNvSpPr/>
          <p:nvPr/>
        </p:nvSpPr>
        <p:spPr>
          <a:xfrm>
            <a:off x="11116561" y="2372932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1" name="Freeform 52">
            <a:extLst>
              <a:ext uri="{FF2B5EF4-FFF2-40B4-BE49-F238E27FC236}">
                <a16:creationId xmlns:a16="http://schemas.microsoft.com/office/drawing/2014/main" id="{1CE998C5-F858-964A-8A26-B4944F9E4817}"/>
              </a:ext>
            </a:extLst>
          </p:cNvPr>
          <p:cNvSpPr/>
          <p:nvPr/>
        </p:nvSpPr>
        <p:spPr>
          <a:xfrm>
            <a:off x="11399947" y="2505918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2" name="Freeform 52">
            <a:extLst>
              <a:ext uri="{FF2B5EF4-FFF2-40B4-BE49-F238E27FC236}">
                <a16:creationId xmlns:a16="http://schemas.microsoft.com/office/drawing/2014/main" id="{34C10109-2FA8-9E44-98C9-B6B0403D2EC3}"/>
              </a:ext>
            </a:extLst>
          </p:cNvPr>
          <p:cNvSpPr/>
          <p:nvPr/>
        </p:nvSpPr>
        <p:spPr>
          <a:xfrm>
            <a:off x="10801238" y="2529595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3" name="Group 23">
            <a:extLst>
              <a:ext uri="{FF2B5EF4-FFF2-40B4-BE49-F238E27FC236}">
                <a16:creationId xmlns:a16="http://schemas.microsoft.com/office/drawing/2014/main" id="{7D7A68CE-E4BA-EE49-A969-A4292737C6A7}"/>
              </a:ext>
            </a:extLst>
          </p:cNvPr>
          <p:cNvGrpSpPr/>
          <p:nvPr/>
        </p:nvGrpSpPr>
        <p:grpSpPr>
          <a:xfrm>
            <a:off x="8151475" y="2626127"/>
            <a:ext cx="808369" cy="293037"/>
            <a:chOff x="0" y="0"/>
            <a:chExt cx="2007941" cy="727886"/>
          </a:xfrm>
        </p:grpSpPr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5156BC95-F8C3-7D4D-9339-4198FCD81A08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15" name="TextBox 25">
              <a:extLst>
                <a:ext uri="{FF2B5EF4-FFF2-40B4-BE49-F238E27FC236}">
                  <a16:creationId xmlns:a16="http://schemas.microsoft.com/office/drawing/2014/main" id="{27687E95-92A2-EE40-8E63-4F44FBF8313B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6" name="Freeform 52">
            <a:extLst>
              <a:ext uri="{FF2B5EF4-FFF2-40B4-BE49-F238E27FC236}">
                <a16:creationId xmlns:a16="http://schemas.microsoft.com/office/drawing/2014/main" id="{13626E39-C23D-2D41-8E4F-B639CD5D04F1}"/>
              </a:ext>
            </a:extLst>
          </p:cNvPr>
          <p:cNvSpPr/>
          <p:nvPr/>
        </p:nvSpPr>
        <p:spPr>
          <a:xfrm>
            <a:off x="11845999" y="2305193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7" name="Freeform 52">
            <a:extLst>
              <a:ext uri="{FF2B5EF4-FFF2-40B4-BE49-F238E27FC236}">
                <a16:creationId xmlns:a16="http://schemas.microsoft.com/office/drawing/2014/main" id="{D68419F1-99BC-4B4E-95BE-9BDBCC48CF52}"/>
              </a:ext>
            </a:extLst>
          </p:cNvPr>
          <p:cNvSpPr/>
          <p:nvPr/>
        </p:nvSpPr>
        <p:spPr>
          <a:xfrm>
            <a:off x="10453596" y="2273158"/>
            <a:ext cx="521272" cy="754450"/>
          </a:xfrm>
          <a:custGeom>
            <a:avLst/>
            <a:gdLst/>
            <a:ahLst/>
            <a:cxnLst/>
            <a:rect l="l" t="t" r="r" b="b"/>
            <a:pathLst>
              <a:path w="579558" h="857509">
                <a:moveTo>
                  <a:pt x="0" y="0"/>
                </a:moveTo>
                <a:lnTo>
                  <a:pt x="579558" y="0"/>
                </a:lnTo>
                <a:lnTo>
                  <a:pt x="579558" y="857508"/>
                </a:lnTo>
                <a:lnTo>
                  <a:pt x="0" y="857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8" name="TextBox 36">
            <a:extLst>
              <a:ext uri="{FF2B5EF4-FFF2-40B4-BE49-F238E27FC236}">
                <a16:creationId xmlns:a16="http://schemas.microsoft.com/office/drawing/2014/main" id="{7CD5B86D-E2A3-2347-8EF4-0C0B238C6757}"/>
              </a:ext>
            </a:extLst>
          </p:cNvPr>
          <p:cNvSpPr txBox="1"/>
          <p:nvPr/>
        </p:nvSpPr>
        <p:spPr>
          <a:xfrm>
            <a:off x="6023750" y="6102217"/>
            <a:ext cx="3025209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(10% Commission)</a:t>
            </a:r>
          </a:p>
        </p:txBody>
      </p:sp>
      <p:grpSp>
        <p:nvGrpSpPr>
          <p:cNvPr id="119" name="Group 23">
            <a:extLst>
              <a:ext uri="{FF2B5EF4-FFF2-40B4-BE49-F238E27FC236}">
                <a16:creationId xmlns:a16="http://schemas.microsoft.com/office/drawing/2014/main" id="{C75B1AD5-CFCA-8F45-9D32-2C2AF8179668}"/>
              </a:ext>
            </a:extLst>
          </p:cNvPr>
          <p:cNvGrpSpPr/>
          <p:nvPr/>
        </p:nvGrpSpPr>
        <p:grpSpPr>
          <a:xfrm>
            <a:off x="9364038" y="5827128"/>
            <a:ext cx="808369" cy="293037"/>
            <a:chOff x="0" y="0"/>
            <a:chExt cx="2007941" cy="727886"/>
          </a:xfrm>
        </p:grpSpPr>
        <p:sp>
          <p:nvSpPr>
            <p:cNvPr id="120" name="Freeform 24">
              <a:extLst>
                <a:ext uri="{FF2B5EF4-FFF2-40B4-BE49-F238E27FC236}">
                  <a16:creationId xmlns:a16="http://schemas.microsoft.com/office/drawing/2014/main" id="{2AEB8D9C-FF46-BD41-A0D6-2BF66D321552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21" name="TextBox 25">
              <a:extLst>
                <a:ext uri="{FF2B5EF4-FFF2-40B4-BE49-F238E27FC236}">
                  <a16:creationId xmlns:a16="http://schemas.microsoft.com/office/drawing/2014/main" id="{05C8138E-F6D6-3448-A797-BCABF7392F6D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2" name="TextBox 35">
            <a:extLst>
              <a:ext uri="{FF2B5EF4-FFF2-40B4-BE49-F238E27FC236}">
                <a16:creationId xmlns:a16="http://schemas.microsoft.com/office/drawing/2014/main" id="{62A7DC5F-FF78-4548-A894-249472F73B3C}"/>
              </a:ext>
            </a:extLst>
          </p:cNvPr>
          <p:cNvSpPr txBox="1"/>
          <p:nvPr/>
        </p:nvSpPr>
        <p:spPr>
          <a:xfrm>
            <a:off x="5993694" y="4867618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Average Selling Price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23" name="Freeform 17">
            <a:extLst>
              <a:ext uri="{FF2B5EF4-FFF2-40B4-BE49-F238E27FC236}">
                <a16:creationId xmlns:a16="http://schemas.microsoft.com/office/drawing/2014/main" id="{39D79268-C735-4C4D-B0A5-925EE5A46CF8}"/>
              </a:ext>
            </a:extLst>
          </p:cNvPr>
          <p:cNvSpPr/>
          <p:nvPr/>
        </p:nvSpPr>
        <p:spPr>
          <a:xfrm>
            <a:off x="5971564" y="5456056"/>
            <a:ext cx="946799" cy="571752"/>
          </a:xfrm>
          <a:custGeom>
            <a:avLst/>
            <a:gdLst/>
            <a:ahLst/>
            <a:cxnLst/>
            <a:rect l="l" t="t" r="r" b="b"/>
            <a:pathLst>
              <a:path w="779209" h="475317">
                <a:moveTo>
                  <a:pt x="0" y="0"/>
                </a:moveTo>
                <a:lnTo>
                  <a:pt x="779208" y="0"/>
                </a:lnTo>
                <a:lnTo>
                  <a:pt x="779208" y="475317"/>
                </a:lnTo>
                <a:lnTo>
                  <a:pt x="0" y="475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4" name="TextBox 35">
            <a:extLst>
              <a:ext uri="{FF2B5EF4-FFF2-40B4-BE49-F238E27FC236}">
                <a16:creationId xmlns:a16="http://schemas.microsoft.com/office/drawing/2014/main" id="{EA62EE66-AC95-2D4D-B460-A4EEAFE18A63}"/>
              </a:ext>
            </a:extLst>
          </p:cNvPr>
          <p:cNvSpPr txBox="1"/>
          <p:nvPr/>
        </p:nvSpPr>
        <p:spPr>
          <a:xfrm>
            <a:off x="7081114" y="5598606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$13.611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25" name="TextBox 35">
            <a:extLst>
              <a:ext uri="{FF2B5EF4-FFF2-40B4-BE49-F238E27FC236}">
                <a16:creationId xmlns:a16="http://schemas.microsoft.com/office/drawing/2014/main" id="{B1B082DF-BA76-A544-814D-C86458B7D9E4}"/>
              </a:ext>
            </a:extLst>
          </p:cNvPr>
          <p:cNvSpPr txBox="1"/>
          <p:nvPr/>
        </p:nvSpPr>
        <p:spPr>
          <a:xfrm>
            <a:off x="6552582" y="6851235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Profit / Car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126" name="Group 23">
            <a:extLst>
              <a:ext uri="{FF2B5EF4-FFF2-40B4-BE49-F238E27FC236}">
                <a16:creationId xmlns:a16="http://schemas.microsoft.com/office/drawing/2014/main" id="{FF53007A-AADD-A444-ABBD-DCB507ECD81E}"/>
              </a:ext>
            </a:extLst>
          </p:cNvPr>
          <p:cNvGrpSpPr/>
          <p:nvPr/>
        </p:nvGrpSpPr>
        <p:grpSpPr>
          <a:xfrm>
            <a:off x="9358608" y="6818583"/>
            <a:ext cx="808369" cy="293037"/>
            <a:chOff x="0" y="0"/>
            <a:chExt cx="2007941" cy="727886"/>
          </a:xfrm>
        </p:grpSpPr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DF8DFD9-338C-9B42-A1B2-12A26E5F9ED9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28" name="TextBox 25">
              <a:extLst>
                <a:ext uri="{FF2B5EF4-FFF2-40B4-BE49-F238E27FC236}">
                  <a16:creationId xmlns:a16="http://schemas.microsoft.com/office/drawing/2014/main" id="{8DFA145C-DA02-0746-9D07-AE015705CA61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9" name="TextBox 35">
            <a:extLst>
              <a:ext uri="{FF2B5EF4-FFF2-40B4-BE49-F238E27FC236}">
                <a16:creationId xmlns:a16="http://schemas.microsoft.com/office/drawing/2014/main" id="{81A9C960-F2E0-AD4A-BD2B-E770C135B613}"/>
              </a:ext>
            </a:extLst>
          </p:cNvPr>
          <p:cNvSpPr txBox="1"/>
          <p:nvPr/>
        </p:nvSpPr>
        <p:spPr>
          <a:xfrm>
            <a:off x="10362258" y="6801846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$1.361 - $270 = $1.091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grpSp>
        <p:nvGrpSpPr>
          <p:cNvPr id="130" name="Group 23">
            <a:extLst>
              <a:ext uri="{FF2B5EF4-FFF2-40B4-BE49-F238E27FC236}">
                <a16:creationId xmlns:a16="http://schemas.microsoft.com/office/drawing/2014/main" id="{6E855D75-BAF4-1448-B982-CFA8D177E2B4}"/>
              </a:ext>
            </a:extLst>
          </p:cNvPr>
          <p:cNvGrpSpPr/>
          <p:nvPr/>
        </p:nvGrpSpPr>
        <p:grpSpPr>
          <a:xfrm>
            <a:off x="9425544" y="7805304"/>
            <a:ext cx="808369" cy="293037"/>
            <a:chOff x="0" y="0"/>
            <a:chExt cx="2007941" cy="727886"/>
          </a:xfrm>
        </p:grpSpPr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5B7D6D9E-BA63-794E-9134-810BEC8BB224}"/>
                </a:ext>
              </a:extLst>
            </p:cNvPr>
            <p:cNvSpPr/>
            <p:nvPr/>
          </p:nvSpPr>
          <p:spPr>
            <a:xfrm>
              <a:off x="0" y="0"/>
              <a:ext cx="2007941" cy="727886"/>
            </a:xfrm>
            <a:custGeom>
              <a:avLst/>
              <a:gdLst/>
              <a:ahLst/>
              <a:cxnLst/>
              <a:rect l="l" t="t" r="r" b="b"/>
              <a:pathLst>
                <a:path w="2007941" h="727886">
                  <a:moveTo>
                    <a:pt x="1804741" y="0"/>
                  </a:moveTo>
                  <a:lnTo>
                    <a:pt x="0" y="0"/>
                  </a:lnTo>
                  <a:lnTo>
                    <a:pt x="0" y="727886"/>
                  </a:lnTo>
                  <a:lnTo>
                    <a:pt x="1804741" y="727886"/>
                  </a:lnTo>
                  <a:lnTo>
                    <a:pt x="2007941" y="363943"/>
                  </a:lnTo>
                  <a:lnTo>
                    <a:pt x="1804741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132" name="TextBox 25">
              <a:extLst>
                <a:ext uri="{FF2B5EF4-FFF2-40B4-BE49-F238E27FC236}">
                  <a16:creationId xmlns:a16="http://schemas.microsoft.com/office/drawing/2014/main" id="{C6849217-974D-3540-8453-DC3C557BC233}"/>
                </a:ext>
              </a:extLst>
            </p:cNvPr>
            <p:cNvSpPr txBox="1"/>
            <p:nvPr/>
          </p:nvSpPr>
          <p:spPr>
            <a:xfrm>
              <a:off x="0" y="-28575"/>
              <a:ext cx="1893641" cy="75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3" name="TextBox 35">
            <a:extLst>
              <a:ext uri="{FF2B5EF4-FFF2-40B4-BE49-F238E27FC236}">
                <a16:creationId xmlns:a16="http://schemas.microsoft.com/office/drawing/2014/main" id="{BEF350F0-8252-A846-A571-F29CF51C312D}"/>
              </a:ext>
            </a:extLst>
          </p:cNvPr>
          <p:cNvSpPr txBox="1"/>
          <p:nvPr/>
        </p:nvSpPr>
        <p:spPr>
          <a:xfrm>
            <a:off x="8301268" y="7801442"/>
            <a:ext cx="5737154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$17.458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134" name="TextBox 36">
            <a:extLst>
              <a:ext uri="{FF2B5EF4-FFF2-40B4-BE49-F238E27FC236}">
                <a16:creationId xmlns:a16="http://schemas.microsoft.com/office/drawing/2014/main" id="{DAB19412-D1D0-9741-8EC6-44225B5CED4C}"/>
              </a:ext>
            </a:extLst>
          </p:cNvPr>
          <p:cNvSpPr txBox="1"/>
          <p:nvPr/>
        </p:nvSpPr>
        <p:spPr>
          <a:xfrm>
            <a:off x="6067325" y="8305155"/>
            <a:ext cx="3025209" cy="374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Open Sans Bold"/>
              </a:rPr>
              <a:t>asummption</a:t>
            </a:r>
            <a:r>
              <a:rPr lang="en-US" sz="2000" dirty="0">
                <a:solidFill>
                  <a:srgbClr val="000000"/>
                </a:solidFill>
                <a:latin typeface="Open Sans Bold"/>
              </a:rPr>
              <a:t>)</a:t>
            </a:r>
          </a:p>
        </p:txBody>
      </p:sp>
      <p:sp>
        <p:nvSpPr>
          <p:cNvPr id="135" name="TextBox 35">
            <a:extLst>
              <a:ext uri="{FF2B5EF4-FFF2-40B4-BE49-F238E27FC236}">
                <a16:creationId xmlns:a16="http://schemas.microsoft.com/office/drawing/2014/main" id="{E88DB95D-2040-4644-A503-B70D5045E67B}"/>
              </a:ext>
            </a:extLst>
          </p:cNvPr>
          <p:cNvSpPr txBox="1"/>
          <p:nvPr/>
        </p:nvSpPr>
        <p:spPr>
          <a:xfrm>
            <a:off x="7893457" y="7836432"/>
            <a:ext cx="4318833" cy="1204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4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Profit </a:t>
            </a:r>
          </a:p>
          <a:p>
            <a:pPr algn="ctr">
              <a:lnSpc>
                <a:spcPts val="3194"/>
              </a:lnSpc>
            </a:pPr>
            <a:endParaRPr lang="en-US" sz="2281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3194"/>
              </a:lnSpc>
            </a:pPr>
            <a:r>
              <a:rPr lang="en-US" sz="2281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>
            <a:extLst>
              <a:ext uri="{FF2B5EF4-FFF2-40B4-BE49-F238E27FC236}">
                <a16:creationId xmlns:a16="http://schemas.microsoft.com/office/drawing/2014/main" id="{11EB022C-BA61-1C1D-561B-D62997ED8767}"/>
              </a:ext>
            </a:extLst>
          </p:cNvPr>
          <p:cNvGrpSpPr/>
          <p:nvPr/>
        </p:nvGrpSpPr>
        <p:grpSpPr>
          <a:xfrm>
            <a:off x="5943600" y="4332842"/>
            <a:ext cx="4341759" cy="3044175"/>
            <a:chOff x="0" y="-38100"/>
            <a:chExt cx="2469090" cy="2254343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7DF07498-663A-9184-06E1-C86D3B23BF05}"/>
                </a:ext>
              </a:extLst>
            </p:cNvPr>
            <p:cNvSpPr/>
            <p:nvPr/>
          </p:nvSpPr>
          <p:spPr>
            <a:xfrm>
              <a:off x="0" y="0"/>
              <a:ext cx="2469090" cy="2216243"/>
            </a:xfrm>
            <a:custGeom>
              <a:avLst/>
              <a:gdLst/>
              <a:ahLst/>
              <a:cxnLst/>
              <a:rect l="l" t="t" r="r" b="b"/>
              <a:pathLst>
                <a:path w="2469090" h="1610839">
                  <a:moveTo>
                    <a:pt x="90258" y="0"/>
                  </a:moveTo>
                  <a:lnTo>
                    <a:pt x="2378832" y="0"/>
                  </a:lnTo>
                  <a:cubicBezTo>
                    <a:pt x="2402770" y="0"/>
                    <a:pt x="2425727" y="9509"/>
                    <a:pt x="2442654" y="26436"/>
                  </a:cubicBezTo>
                  <a:cubicBezTo>
                    <a:pt x="2459580" y="43363"/>
                    <a:pt x="2469090" y="66320"/>
                    <a:pt x="2469090" y="90258"/>
                  </a:cubicBezTo>
                  <a:lnTo>
                    <a:pt x="2469090" y="1520581"/>
                  </a:lnTo>
                  <a:cubicBezTo>
                    <a:pt x="2469090" y="1570429"/>
                    <a:pt x="2428680" y="1610839"/>
                    <a:pt x="2378832" y="1610839"/>
                  </a:cubicBezTo>
                  <a:lnTo>
                    <a:pt x="90258" y="1610839"/>
                  </a:lnTo>
                  <a:cubicBezTo>
                    <a:pt x="40410" y="1610839"/>
                    <a:pt x="0" y="1570429"/>
                    <a:pt x="0" y="1520581"/>
                  </a:cubicBezTo>
                  <a:lnTo>
                    <a:pt x="0" y="90258"/>
                  </a:lnTo>
                  <a:cubicBezTo>
                    <a:pt x="0" y="40410"/>
                    <a:pt x="40410" y="0"/>
                    <a:pt x="90258" y="0"/>
                  </a:cubicBezTo>
                  <a:close/>
                </a:path>
              </a:pathLst>
            </a:custGeom>
            <a:solidFill>
              <a:srgbClr val="EAEDFF"/>
            </a:solidFill>
          </p:spPr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1B1F3DB0-CD3B-8337-D9D3-06E4AC181BE7}"/>
                </a:ext>
              </a:extLst>
            </p:cNvPr>
            <p:cNvSpPr txBox="1"/>
            <p:nvPr/>
          </p:nvSpPr>
          <p:spPr>
            <a:xfrm>
              <a:off x="0" y="-38100"/>
              <a:ext cx="2469090" cy="164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37865" y="1585700"/>
            <a:ext cx="5944799" cy="923318"/>
            <a:chOff x="0" y="0"/>
            <a:chExt cx="4958899" cy="7701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58899" cy="770192"/>
            </a:xfrm>
            <a:custGeom>
              <a:avLst/>
              <a:gdLst/>
              <a:ahLst/>
              <a:cxnLst/>
              <a:rect l="l" t="t" r="r" b="b"/>
              <a:pathLst>
                <a:path w="4958899" h="770192">
                  <a:moveTo>
                    <a:pt x="4755699" y="0"/>
                  </a:moveTo>
                  <a:lnTo>
                    <a:pt x="0" y="0"/>
                  </a:lnTo>
                  <a:lnTo>
                    <a:pt x="0" y="770192"/>
                  </a:lnTo>
                  <a:lnTo>
                    <a:pt x="4755699" y="770192"/>
                  </a:lnTo>
                  <a:lnTo>
                    <a:pt x="4958899" y="385096"/>
                  </a:lnTo>
                  <a:lnTo>
                    <a:pt x="4755699" y="0"/>
                  </a:lnTo>
                  <a:close/>
                </a:path>
              </a:pathLst>
            </a:custGeom>
            <a:solidFill>
              <a:srgbClr val="212D74">
                <a:alpha val="4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844599" cy="80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EAEDFF"/>
                  </a:solidFill>
                  <a:latin typeface="Open Sans Bold"/>
                </a:rPr>
                <a:t>Harga</a:t>
              </a:r>
              <a:r>
                <a:rPr lang="en-US" sz="2400" dirty="0">
                  <a:solidFill>
                    <a:srgbClr val="EAEDFF"/>
                  </a:solidFill>
                  <a:latin typeface="Open Sans Bold"/>
                </a:rPr>
                <a:t> </a:t>
              </a:r>
              <a:r>
                <a:rPr lang="en-US" sz="2400" dirty="0" err="1">
                  <a:solidFill>
                    <a:srgbClr val="EAEDFF"/>
                  </a:solidFill>
                  <a:latin typeface="Open Sans Bold"/>
                </a:rPr>
                <a:t>Belum</a:t>
              </a:r>
              <a:r>
                <a:rPr lang="en-US" sz="2400" dirty="0">
                  <a:solidFill>
                    <a:srgbClr val="EAEDFF"/>
                  </a:solidFill>
                  <a:latin typeface="Open Sans Bold"/>
                </a:rPr>
                <a:t> </a:t>
              </a:r>
              <a:r>
                <a:rPr lang="en-US" sz="2400" dirty="0" err="1">
                  <a:solidFill>
                    <a:srgbClr val="EAEDFF"/>
                  </a:solidFill>
                  <a:latin typeface="Open Sans Bold"/>
                </a:rPr>
                <a:t>Ojektif</a:t>
              </a:r>
              <a:r>
                <a:rPr lang="en-US" sz="2400" dirty="0">
                  <a:solidFill>
                    <a:srgbClr val="EAEDFF"/>
                  </a:solidFill>
                  <a:latin typeface="Open Sans Bold"/>
                </a:rPr>
                <a:t> </a:t>
              </a:r>
              <a:r>
                <a:rPr lang="en-US" sz="2400" dirty="0" err="1">
                  <a:solidFill>
                    <a:srgbClr val="EAEDFF"/>
                  </a:solidFill>
                  <a:latin typeface="Open Sans Bold"/>
                </a:rPr>
                <a:t>dan</a:t>
              </a:r>
              <a:r>
                <a:rPr lang="en-US" sz="2400" dirty="0">
                  <a:solidFill>
                    <a:srgbClr val="EAEDFF"/>
                  </a:solidFill>
                  <a:latin typeface="Open Sans Bold"/>
                </a:rPr>
                <a:t>  </a:t>
              </a:r>
              <a:r>
                <a:rPr lang="en-US" sz="2400" dirty="0" err="1">
                  <a:solidFill>
                    <a:srgbClr val="EAEDFF"/>
                  </a:solidFill>
                  <a:latin typeface="Open Sans Bold"/>
                </a:rPr>
                <a:t>Menguntungkan</a:t>
              </a:r>
              <a:r>
                <a:rPr lang="en-US" sz="2400" dirty="0">
                  <a:solidFill>
                    <a:srgbClr val="EAEDFF"/>
                  </a:solidFill>
                  <a:latin typeface="Open Sans Bold"/>
                </a:rPr>
                <a:t> ?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6005402" y="8501801"/>
            <a:ext cx="3042167" cy="2014168"/>
          </a:xfrm>
          <a:custGeom>
            <a:avLst/>
            <a:gdLst/>
            <a:ahLst/>
            <a:cxnLst/>
            <a:rect l="l" t="t" r="r" b="b"/>
            <a:pathLst>
              <a:path w="3042167" h="2014168">
                <a:moveTo>
                  <a:pt x="0" y="0"/>
                </a:moveTo>
                <a:lnTo>
                  <a:pt x="3042167" y="0"/>
                </a:lnTo>
                <a:lnTo>
                  <a:pt x="3042167" y="2014168"/>
                </a:lnTo>
                <a:lnTo>
                  <a:pt x="0" y="201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303549" y="-1763434"/>
            <a:ext cx="4861627" cy="4278232"/>
          </a:xfrm>
          <a:custGeom>
            <a:avLst/>
            <a:gdLst/>
            <a:ahLst/>
            <a:cxnLst/>
            <a:rect l="l" t="t" r="r" b="b"/>
            <a:pathLst>
              <a:path w="4861627" h="4278232">
                <a:moveTo>
                  <a:pt x="0" y="0"/>
                </a:moveTo>
                <a:lnTo>
                  <a:pt x="4861627" y="0"/>
                </a:lnTo>
                <a:lnTo>
                  <a:pt x="4861627" y="4278232"/>
                </a:lnTo>
                <a:lnTo>
                  <a:pt x="0" y="427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5">
            <a:extLst>
              <a:ext uri="{FF2B5EF4-FFF2-40B4-BE49-F238E27FC236}">
                <a16:creationId xmlns:a16="http://schemas.microsoft.com/office/drawing/2014/main" id="{25EBBEA6-166E-CB42-927D-7EFCFB306509}"/>
              </a:ext>
            </a:extLst>
          </p:cNvPr>
          <p:cNvSpPr/>
          <p:nvPr/>
        </p:nvSpPr>
        <p:spPr>
          <a:xfrm>
            <a:off x="11887200" y="4608943"/>
            <a:ext cx="3447122" cy="2543422"/>
          </a:xfrm>
          <a:custGeom>
            <a:avLst/>
            <a:gdLst/>
            <a:ahLst/>
            <a:cxnLst/>
            <a:rect l="l" t="t" r="r" b="b"/>
            <a:pathLst>
              <a:path w="2833731" h="2277612">
                <a:moveTo>
                  <a:pt x="0" y="0"/>
                </a:moveTo>
                <a:lnTo>
                  <a:pt x="2833731" y="0"/>
                </a:lnTo>
                <a:lnTo>
                  <a:pt x="2833731" y="2277611"/>
                </a:lnTo>
                <a:lnTo>
                  <a:pt x="0" y="227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08E3541D-3DE3-7243-8630-5FEB2D1BB72A}"/>
              </a:ext>
            </a:extLst>
          </p:cNvPr>
          <p:cNvGrpSpPr/>
          <p:nvPr/>
        </p:nvGrpSpPr>
        <p:grpSpPr>
          <a:xfrm>
            <a:off x="11658600" y="7387903"/>
            <a:ext cx="3457061" cy="970560"/>
            <a:chOff x="0" y="0"/>
            <a:chExt cx="1513877" cy="478027"/>
          </a:xfrm>
        </p:grpSpPr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9BEBFF3-6980-264C-8EAD-14AB713D1DB1}"/>
                </a:ext>
              </a:extLst>
            </p:cNvPr>
            <p:cNvSpPr/>
            <p:nvPr/>
          </p:nvSpPr>
          <p:spPr>
            <a:xfrm>
              <a:off x="0" y="0"/>
              <a:ext cx="1513877" cy="435612"/>
            </a:xfrm>
            <a:custGeom>
              <a:avLst/>
              <a:gdLst/>
              <a:ahLst/>
              <a:cxnLst/>
              <a:rect l="l" t="t" r="r" b="b"/>
              <a:pathLst>
                <a:path w="1513877" h="435612">
                  <a:moveTo>
                    <a:pt x="1310677" y="0"/>
                  </a:moveTo>
                  <a:cubicBezTo>
                    <a:pt x="1422901" y="0"/>
                    <a:pt x="1513877" y="97515"/>
                    <a:pt x="1513877" y="217806"/>
                  </a:cubicBezTo>
                  <a:cubicBezTo>
                    <a:pt x="1513877" y="338097"/>
                    <a:pt x="1422901" y="435612"/>
                    <a:pt x="1310677" y="435612"/>
                  </a:cubicBezTo>
                  <a:lnTo>
                    <a:pt x="203200" y="435612"/>
                  </a:lnTo>
                  <a:cubicBezTo>
                    <a:pt x="90976" y="435612"/>
                    <a:pt x="0" y="338097"/>
                    <a:pt x="0" y="217806"/>
                  </a:cubicBezTo>
                  <a:cubicBezTo>
                    <a:pt x="0" y="975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49AB">
                <a:alpha val="60000"/>
              </a:srgbClr>
            </a:solidFill>
          </p:spPr>
        </p:sp>
        <p:sp>
          <p:nvSpPr>
            <p:cNvPr id="40" name="TextBox 32">
              <a:extLst>
                <a:ext uri="{FF2B5EF4-FFF2-40B4-BE49-F238E27FC236}">
                  <a16:creationId xmlns:a16="http://schemas.microsoft.com/office/drawing/2014/main" id="{BF9FE417-96BB-C04F-88B2-977072996FD4}"/>
                </a:ext>
              </a:extLst>
            </p:cNvPr>
            <p:cNvSpPr txBox="1"/>
            <p:nvPr/>
          </p:nvSpPr>
          <p:spPr>
            <a:xfrm>
              <a:off x="0" y="13840"/>
              <a:ext cx="1513877" cy="464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2400" dirty="0" err="1">
                  <a:solidFill>
                    <a:schemeClr val="bg1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</a:rPr>
                <a:t>Menguntungkan</a:t>
              </a:r>
              <a:r>
                <a:rPr lang="en-US" sz="2400" dirty="0">
                  <a:solidFill>
                    <a:schemeClr val="bg1"/>
                  </a:solidFill>
                  <a:latin typeface="Open Sans Bold" panose="020B0806030504020204" charset="0"/>
                  <a:ea typeface="Open Sans Bold" panose="020B0806030504020204" charset="0"/>
                  <a:cs typeface="Open Sans Bold" panose="020B0806030504020204" charset="0"/>
                </a:rPr>
                <a:t>?</a:t>
              </a:r>
            </a:p>
          </p:txBody>
        </p:sp>
      </p:grpSp>
      <p:grpSp>
        <p:nvGrpSpPr>
          <p:cNvPr id="41" name="Group 32">
            <a:extLst>
              <a:ext uri="{FF2B5EF4-FFF2-40B4-BE49-F238E27FC236}">
                <a16:creationId xmlns:a16="http://schemas.microsoft.com/office/drawing/2014/main" id="{1F442397-8523-E942-800C-7F6B3B847731}"/>
              </a:ext>
            </a:extLst>
          </p:cNvPr>
          <p:cNvGrpSpPr/>
          <p:nvPr/>
        </p:nvGrpSpPr>
        <p:grpSpPr>
          <a:xfrm>
            <a:off x="1975076" y="4560120"/>
            <a:ext cx="2825524" cy="2716979"/>
            <a:chOff x="0" y="0"/>
            <a:chExt cx="812800" cy="812800"/>
          </a:xfrm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0DD1D9EE-1EA2-A14B-AA69-B0AF7925CD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43" name="TextBox 34">
              <a:extLst>
                <a:ext uri="{FF2B5EF4-FFF2-40B4-BE49-F238E27FC236}">
                  <a16:creationId xmlns:a16="http://schemas.microsoft.com/office/drawing/2014/main" id="{52652670-4F19-EE44-B32C-3FE9BD1A7CC5}"/>
                </a:ext>
              </a:extLst>
            </p:cNvPr>
            <p:cNvSpPr txBox="1"/>
            <p:nvPr/>
          </p:nvSpPr>
          <p:spPr>
            <a:xfrm>
              <a:off x="76200" y="235476"/>
              <a:ext cx="660400" cy="319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400" b="1" dirty="0" err="1">
                  <a:solidFill>
                    <a:srgbClr val="FFFFFF"/>
                  </a:solidFill>
                  <a:latin typeface="Open Sans"/>
                </a:rPr>
                <a:t>Harga</a:t>
              </a:r>
              <a:r>
                <a:rPr lang="en-US" sz="2400" b="1" dirty="0">
                  <a:solidFill>
                    <a:srgbClr val="FFFFFF"/>
                  </a:solidFill>
                  <a:latin typeface="Open Sans"/>
                </a:rPr>
                <a:t> Mobil</a:t>
              </a:r>
            </a:p>
          </p:txBody>
        </p:sp>
      </p:grpSp>
      <p:sp>
        <p:nvSpPr>
          <p:cNvPr id="44" name="TextBox 36">
            <a:extLst>
              <a:ext uri="{FF2B5EF4-FFF2-40B4-BE49-F238E27FC236}">
                <a16:creationId xmlns:a16="http://schemas.microsoft.com/office/drawing/2014/main" id="{ED62CBE2-BC37-CC41-8412-C1D8C12F5B3D}"/>
              </a:ext>
            </a:extLst>
          </p:cNvPr>
          <p:cNvSpPr txBox="1"/>
          <p:nvPr/>
        </p:nvSpPr>
        <p:spPr>
          <a:xfrm>
            <a:off x="6373134" y="4169087"/>
            <a:ext cx="3167497" cy="28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ts val="2281"/>
              </a:lnSpc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44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44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produksi</a:t>
            </a:r>
            <a:endParaRPr lang="en-US" sz="2444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</a:t>
            </a:r>
            <a:endParaRPr lang="en-US" sz="2444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44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44" dirty="0" err="1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transmisi</a:t>
            </a:r>
            <a:endParaRPr lang="en-US" sz="2444" dirty="0">
              <a:solidFill>
                <a:srgbClr val="2A399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Odometer</a:t>
            </a:r>
          </a:p>
          <a:p>
            <a:pPr marL="744939" lvl="1" indent="-372470" algn="l">
              <a:lnSpc>
                <a:spcPts val="2932"/>
              </a:lnSpc>
              <a:buFont typeface="Arial"/>
              <a:buChar char="•"/>
            </a:pPr>
            <a:r>
              <a:rPr lang="en-US" sz="2444" dirty="0">
                <a:solidFill>
                  <a:srgbClr val="2A399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Interior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3AA1DE8-A9DD-2D41-8A94-DC237EF5CCFD}"/>
              </a:ext>
            </a:extLst>
          </p:cNvPr>
          <p:cNvGrpSpPr/>
          <p:nvPr/>
        </p:nvGrpSpPr>
        <p:grpSpPr>
          <a:xfrm>
            <a:off x="-655196" y="-807686"/>
            <a:ext cx="10182575" cy="2068816"/>
            <a:chOff x="0" y="0"/>
            <a:chExt cx="2681831" cy="544874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A130F647-1A99-E079-22EF-207BCF8916AB}"/>
                </a:ext>
              </a:extLst>
            </p:cNvPr>
            <p:cNvSpPr/>
            <p:nvPr/>
          </p:nvSpPr>
          <p:spPr>
            <a:xfrm>
              <a:off x="0" y="0"/>
              <a:ext cx="2589961" cy="428309"/>
            </a:xfrm>
            <a:custGeom>
              <a:avLst/>
              <a:gdLst/>
              <a:ahLst/>
              <a:cxnLst/>
              <a:rect l="l" t="t" r="r" b="b"/>
              <a:pathLst>
                <a:path w="2589961" h="428309">
                  <a:moveTo>
                    <a:pt x="2589961" y="0"/>
                  </a:moveTo>
                  <a:lnTo>
                    <a:pt x="0" y="0"/>
                  </a:lnTo>
                  <a:lnTo>
                    <a:pt x="101600" y="214154"/>
                  </a:lnTo>
                  <a:lnTo>
                    <a:pt x="0" y="428309"/>
                  </a:lnTo>
                  <a:lnTo>
                    <a:pt x="2589961" y="428309"/>
                  </a:lnTo>
                  <a:lnTo>
                    <a:pt x="2488361" y="214154"/>
                  </a:lnTo>
                  <a:lnTo>
                    <a:pt x="2589961" y="0"/>
                  </a:lnTo>
                  <a:close/>
                </a:path>
              </a:pathLst>
            </a:custGeom>
            <a:solidFill>
              <a:srgbClr val="212D74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461DB35-487A-C467-D3D6-CB5166E4A670}"/>
                </a:ext>
              </a:extLst>
            </p:cNvPr>
            <p:cNvSpPr txBox="1"/>
            <p:nvPr/>
          </p:nvSpPr>
          <p:spPr>
            <a:xfrm>
              <a:off x="269669" y="78465"/>
              <a:ext cx="2412162" cy="46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28"/>
                </a:lnSpc>
              </a:pPr>
              <a:r>
                <a:rPr lang="en-US" sz="3200" dirty="0">
                  <a:solidFill>
                    <a:srgbClr val="FFFFFF"/>
                  </a:solidFill>
                  <a:latin typeface="Lovelo" panose="020B0604020202020204" charset="0"/>
                </a:rPr>
                <a:t>Problem Identification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1388</Words>
  <Application>Microsoft Macintosh PowerPoint</Application>
  <PresentationFormat>Custom</PresentationFormat>
  <Paragraphs>391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Open Sans Bold</vt:lpstr>
      <vt:lpstr>Ubuntu</vt:lpstr>
      <vt:lpstr>Lemon</vt:lpstr>
      <vt:lpstr>Lovelo</vt:lpstr>
      <vt:lpstr>Calibri</vt:lpstr>
      <vt:lpstr>Open Sans</vt:lpstr>
      <vt:lpstr>Montserrat SemiBold</vt:lpstr>
      <vt:lpstr>Wingdings</vt:lpstr>
      <vt:lpstr>Roboto</vt:lpstr>
      <vt:lpstr>Arial</vt:lpstr>
      <vt:lpstr>Roboto Bold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4_Outliers</dc:title>
  <cp:lastModifiedBy>triogibintari2103@gmail.com</cp:lastModifiedBy>
  <cp:revision>14</cp:revision>
  <dcterms:created xsi:type="dcterms:W3CDTF">2006-08-16T00:00:00Z</dcterms:created>
  <dcterms:modified xsi:type="dcterms:W3CDTF">2023-12-01T17:31:16Z</dcterms:modified>
  <dc:identifier>DAF08tPShU4</dc:identifier>
</cp:coreProperties>
</file>